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966" r:id="rId2"/>
    <p:sldId id="980" r:id="rId3"/>
    <p:sldId id="979" r:id="rId4"/>
    <p:sldId id="672" r:id="rId5"/>
    <p:sldId id="710" r:id="rId6"/>
    <p:sldId id="711" r:id="rId7"/>
    <p:sldId id="673" r:id="rId8"/>
    <p:sldId id="674" r:id="rId9"/>
    <p:sldId id="675" r:id="rId10"/>
    <p:sldId id="976" r:id="rId11"/>
    <p:sldId id="676" r:id="rId12"/>
    <p:sldId id="677" r:id="rId13"/>
    <p:sldId id="678" r:id="rId14"/>
    <p:sldId id="679" r:id="rId15"/>
    <p:sldId id="680" r:id="rId16"/>
    <p:sldId id="681" r:id="rId17"/>
    <p:sldId id="682" r:id="rId18"/>
    <p:sldId id="683" r:id="rId19"/>
    <p:sldId id="684" r:id="rId20"/>
    <p:sldId id="685" r:id="rId21"/>
    <p:sldId id="686" r:id="rId22"/>
    <p:sldId id="687" r:id="rId23"/>
    <p:sldId id="689" r:id="rId24"/>
    <p:sldId id="690" r:id="rId25"/>
    <p:sldId id="692" r:id="rId26"/>
    <p:sldId id="278" r:id="rId27"/>
    <p:sldId id="279" r:id="rId28"/>
    <p:sldId id="975" r:id="rId29"/>
    <p:sldId id="958" r:id="rId30"/>
    <p:sldId id="688" r:id="rId31"/>
    <p:sldId id="712" r:id="rId32"/>
    <p:sldId id="713" r:id="rId33"/>
    <p:sldId id="714" r:id="rId34"/>
    <p:sldId id="715" r:id="rId35"/>
    <p:sldId id="716" r:id="rId36"/>
    <p:sldId id="717" r:id="rId37"/>
    <p:sldId id="973" r:id="rId38"/>
    <p:sldId id="974" r:id="rId39"/>
    <p:sldId id="967" r:id="rId40"/>
    <p:sldId id="972" r:id="rId41"/>
    <p:sldId id="960" r:id="rId42"/>
    <p:sldId id="954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FFF7C6"/>
    <a:srgbClr val="AEE4FF"/>
    <a:srgbClr val="00B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F4F544-7766-4CA7-B946-D90D98FF4B1B}" v="4" dt="2024-02-27T00:56:25.3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273" autoAdjust="0"/>
    <p:restoredTop sz="97230" autoAdjust="0"/>
  </p:normalViewPr>
  <p:slideViewPr>
    <p:cSldViewPr snapToGrid="0" snapToObjects="1">
      <p:cViewPr varScale="1">
        <p:scale>
          <a:sx n="113" d="100"/>
          <a:sy n="113" d="100"/>
        </p:scale>
        <p:origin x="585" y="5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s, Taylor" userId="4ba881cd-e7b6-4c55-ad3d-7d28a0220a0f" providerId="ADAL" clId="{B7F4F544-7766-4CA7-B946-D90D98FF4B1B}"/>
    <pc:docChg chg="undo custSel addSld delSld modSld sldOrd">
      <pc:chgData name="Andrews, Taylor" userId="4ba881cd-e7b6-4c55-ad3d-7d28a0220a0f" providerId="ADAL" clId="{B7F4F544-7766-4CA7-B946-D90D98FF4B1B}" dt="2024-02-27T02:58:19.890" v="1175" actId="20577"/>
      <pc:docMkLst>
        <pc:docMk/>
      </pc:docMkLst>
      <pc:sldChg chg="modSp mod">
        <pc:chgData name="Andrews, Taylor" userId="4ba881cd-e7b6-4c55-ad3d-7d28a0220a0f" providerId="ADAL" clId="{B7F4F544-7766-4CA7-B946-D90D98FF4B1B}" dt="2024-02-27T02:09:02.375" v="1122" actId="20577"/>
        <pc:sldMkLst>
          <pc:docMk/>
          <pc:sldMk cId="3203144512" sldId="678"/>
        </pc:sldMkLst>
        <pc:spChg chg="mod">
          <ac:chgData name="Andrews, Taylor" userId="4ba881cd-e7b6-4c55-ad3d-7d28a0220a0f" providerId="ADAL" clId="{B7F4F544-7766-4CA7-B946-D90D98FF4B1B}" dt="2024-02-27T02:09:02.375" v="1122" actId="20577"/>
          <ac:spMkLst>
            <pc:docMk/>
            <pc:sldMk cId="3203144512" sldId="678"/>
            <ac:spMk id="3" creationId="{00000000-0000-0000-0000-000000000000}"/>
          </ac:spMkLst>
        </pc:spChg>
      </pc:sldChg>
      <pc:sldChg chg="ord">
        <pc:chgData name="Andrews, Taylor" userId="4ba881cd-e7b6-4c55-ad3d-7d28a0220a0f" providerId="ADAL" clId="{B7F4F544-7766-4CA7-B946-D90D98FF4B1B}" dt="2024-02-27T02:43:51.964" v="1141"/>
        <pc:sldMkLst>
          <pc:docMk/>
          <pc:sldMk cId="1473186224" sldId="688"/>
        </pc:sldMkLst>
      </pc:sldChg>
      <pc:sldChg chg="addSp delSp modSp mod">
        <pc:chgData name="Andrews, Taylor" userId="4ba881cd-e7b6-4c55-ad3d-7d28a0220a0f" providerId="ADAL" clId="{B7F4F544-7766-4CA7-B946-D90D98FF4B1B}" dt="2024-02-27T02:58:19.890" v="1175" actId="20577"/>
        <pc:sldMkLst>
          <pc:docMk/>
          <pc:sldMk cId="3482739136" sldId="966"/>
        </pc:sldMkLst>
        <pc:spChg chg="mod">
          <ac:chgData name="Andrews, Taylor" userId="4ba881cd-e7b6-4c55-ad3d-7d28a0220a0f" providerId="ADAL" clId="{B7F4F544-7766-4CA7-B946-D90D98FF4B1B}" dt="2024-02-27T02:58:19.890" v="1175" actId="20577"/>
          <ac:spMkLst>
            <pc:docMk/>
            <pc:sldMk cId="3482739136" sldId="966"/>
            <ac:spMk id="3" creationId="{3EE1FEE5-D291-EB49-8D19-CD239BEE7216}"/>
          </ac:spMkLst>
        </pc:spChg>
        <pc:spChg chg="add del">
          <ac:chgData name="Andrews, Taylor" userId="4ba881cd-e7b6-4c55-ad3d-7d28a0220a0f" providerId="ADAL" clId="{B7F4F544-7766-4CA7-B946-D90D98FF4B1B}" dt="2024-02-27T00:39:50.765" v="62" actId="22"/>
          <ac:spMkLst>
            <pc:docMk/>
            <pc:sldMk cId="3482739136" sldId="966"/>
            <ac:spMk id="6" creationId="{F62CE786-A1FC-A6DB-61B1-3AF059D25A96}"/>
          </ac:spMkLst>
        </pc:spChg>
      </pc:sldChg>
      <pc:sldChg chg="del">
        <pc:chgData name="Andrews, Taylor" userId="4ba881cd-e7b6-4c55-ad3d-7d28a0220a0f" providerId="ADAL" clId="{B7F4F544-7766-4CA7-B946-D90D98FF4B1B}" dt="2024-02-27T02:00:50.524" v="1005" actId="2696"/>
        <pc:sldMkLst>
          <pc:docMk/>
          <pc:sldMk cId="2569735169" sldId="977"/>
        </pc:sldMkLst>
      </pc:sldChg>
      <pc:sldChg chg="del">
        <pc:chgData name="Andrews, Taylor" userId="4ba881cd-e7b6-4c55-ad3d-7d28a0220a0f" providerId="ADAL" clId="{B7F4F544-7766-4CA7-B946-D90D98FF4B1B}" dt="2024-02-27T02:01:05.206" v="1006" actId="2696"/>
        <pc:sldMkLst>
          <pc:docMk/>
          <pc:sldMk cId="770790858" sldId="978"/>
        </pc:sldMkLst>
      </pc:sldChg>
      <pc:sldChg chg="addSp modSp add mod">
        <pc:chgData name="Andrews, Taylor" userId="4ba881cd-e7b6-4c55-ad3d-7d28a0220a0f" providerId="ADAL" clId="{B7F4F544-7766-4CA7-B946-D90D98FF4B1B}" dt="2024-02-27T02:18:54.026" v="1139" actId="20577"/>
        <pc:sldMkLst>
          <pc:docMk/>
          <pc:sldMk cId="2451025452" sldId="979"/>
        </pc:sldMkLst>
        <pc:spChg chg="mod">
          <ac:chgData name="Andrews, Taylor" userId="4ba881cd-e7b6-4c55-ad3d-7d28a0220a0f" providerId="ADAL" clId="{B7F4F544-7766-4CA7-B946-D90D98FF4B1B}" dt="2024-02-27T00:39:58.005" v="80" actId="20577"/>
          <ac:spMkLst>
            <pc:docMk/>
            <pc:sldMk cId="2451025452" sldId="979"/>
            <ac:spMk id="2" creationId="{121EB3F4-EF4B-FE44-25C7-98DBB070ED27}"/>
          </ac:spMkLst>
        </pc:spChg>
        <pc:spChg chg="mod">
          <ac:chgData name="Andrews, Taylor" userId="4ba881cd-e7b6-4c55-ad3d-7d28a0220a0f" providerId="ADAL" clId="{B7F4F544-7766-4CA7-B946-D90D98FF4B1B}" dt="2024-02-27T01:13:00.196" v="994" actId="20577"/>
          <ac:spMkLst>
            <pc:docMk/>
            <pc:sldMk cId="2451025452" sldId="979"/>
            <ac:spMk id="3" creationId="{56D3163E-FFA2-4621-9577-9D27DEF57194}"/>
          </ac:spMkLst>
        </pc:spChg>
        <pc:graphicFrameChg chg="add mod">
          <ac:chgData name="Andrews, Taylor" userId="4ba881cd-e7b6-4c55-ad3d-7d28a0220a0f" providerId="ADAL" clId="{B7F4F544-7766-4CA7-B946-D90D98FF4B1B}" dt="2024-02-27T00:56:24.150" v="387"/>
          <ac:graphicFrameMkLst>
            <pc:docMk/>
            <pc:sldMk cId="2451025452" sldId="979"/>
            <ac:graphicFrameMk id="5" creationId="{17D08E60-66B5-49AD-7174-984803AA55D5}"/>
          </ac:graphicFrameMkLst>
        </pc:graphicFrameChg>
        <pc:graphicFrameChg chg="add mod modGraphic">
          <ac:chgData name="Andrews, Taylor" userId="4ba881cd-e7b6-4c55-ad3d-7d28a0220a0f" providerId="ADAL" clId="{B7F4F544-7766-4CA7-B946-D90D98FF4B1B}" dt="2024-02-27T02:18:54.026" v="1139" actId="20577"/>
          <ac:graphicFrameMkLst>
            <pc:docMk/>
            <pc:sldMk cId="2451025452" sldId="979"/>
            <ac:graphicFrameMk id="6" creationId="{17D08E60-66B5-49AD-7174-984803AA55D5}"/>
          </ac:graphicFrameMkLst>
        </pc:graphicFrameChg>
      </pc:sldChg>
      <pc:sldChg chg="modSp new mod ord">
        <pc:chgData name="Andrews, Taylor" userId="4ba881cd-e7b6-4c55-ad3d-7d28a0220a0f" providerId="ADAL" clId="{B7F4F544-7766-4CA7-B946-D90D98FF4B1B}" dt="2024-02-27T02:03:59.910" v="1008"/>
        <pc:sldMkLst>
          <pc:docMk/>
          <pc:sldMk cId="3197857452" sldId="980"/>
        </pc:sldMkLst>
        <pc:spChg chg="mod">
          <ac:chgData name="Andrews, Taylor" userId="4ba881cd-e7b6-4c55-ad3d-7d28a0220a0f" providerId="ADAL" clId="{B7F4F544-7766-4CA7-B946-D90D98FF4B1B}" dt="2024-02-27T01:00:57.302" v="668" actId="20577"/>
          <ac:spMkLst>
            <pc:docMk/>
            <pc:sldMk cId="3197857452" sldId="980"/>
            <ac:spMk id="2" creationId="{700F8FB9-63F7-6E0C-351C-A2AE88AC5B5F}"/>
          </ac:spMkLst>
        </pc:spChg>
        <pc:spChg chg="mod">
          <ac:chgData name="Andrews, Taylor" userId="4ba881cd-e7b6-4c55-ad3d-7d28a0220a0f" providerId="ADAL" clId="{B7F4F544-7766-4CA7-B946-D90D98FF4B1B}" dt="2024-02-27T01:02:13.719" v="708" actId="20577"/>
          <ac:spMkLst>
            <pc:docMk/>
            <pc:sldMk cId="3197857452" sldId="980"/>
            <ac:spMk id="3" creationId="{B2BACE7B-8ED4-828F-05E2-49985DB1B9BB}"/>
          </ac:spMkLst>
        </pc:spChg>
      </pc:sldChg>
    </pc:docChg>
  </pc:docChgLst>
  <pc:docChgLst>
    <pc:chgData name="Li, Eric" userId="73f64648-5cc5-4491-b49f-26620bbd76e2" providerId="ADAL" clId="{CC55461E-655A-4880-AE15-DA2F26854556}"/>
    <pc:docChg chg="modSld">
      <pc:chgData name="Li, Eric" userId="73f64648-5cc5-4491-b49f-26620bbd76e2" providerId="ADAL" clId="{CC55461E-655A-4880-AE15-DA2F26854556}" dt="2024-02-27T14:36:40.752" v="4" actId="1038"/>
      <pc:docMkLst>
        <pc:docMk/>
      </pc:docMkLst>
      <pc:sldChg chg="modSp mod">
        <pc:chgData name="Li, Eric" userId="73f64648-5cc5-4491-b49f-26620bbd76e2" providerId="ADAL" clId="{CC55461E-655A-4880-AE15-DA2F26854556}" dt="2024-02-27T14:36:40.752" v="4" actId="1038"/>
        <pc:sldMkLst>
          <pc:docMk/>
          <pc:sldMk cId="3981051851" sldId="675"/>
        </pc:sldMkLst>
        <pc:spChg chg="mod">
          <ac:chgData name="Li, Eric" userId="73f64648-5cc5-4491-b49f-26620bbd76e2" providerId="ADAL" clId="{CC55461E-655A-4880-AE15-DA2F26854556}" dt="2024-02-27T14:36:40.752" v="4" actId="1038"/>
          <ac:spMkLst>
            <pc:docMk/>
            <pc:sldMk cId="3981051851" sldId="675"/>
            <ac:spMk id="2" creationId="{00000000-0000-0000-0000-000000000000}"/>
          </ac:spMkLst>
        </pc:spChg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wpi0-my.sharepoint.com/personal/tha_wpi_edu/Documents/Teaching/CS3013/C24/Syllabus/active_avg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'Post Project 3'!$T$2:$T$83</cx:f>
        <cx:lvl ptCount="82" formatCode="General">
          <cx:pt idx="0">89.620000000000005</cx:pt>
          <cx:pt idx="2">91.269999999999996</cx:pt>
          <cx:pt idx="3">80.689999999999998</cx:pt>
          <cx:pt idx="4">75</cx:pt>
          <cx:pt idx="5">82.430000000000007</cx:pt>
          <cx:pt idx="7">89.879999999999995</cx:pt>
          <cx:pt idx="8">80.920000000000002</cx:pt>
          <cx:pt idx="9">88.989999999999995</cx:pt>
          <cx:pt idx="10">79.290000000000006</cx:pt>
          <cx:pt idx="11">93.379999999999995</cx:pt>
          <cx:pt idx="12">86.409999999999997</cx:pt>
          <cx:pt idx="13">93.859999999999999</cx:pt>
          <cx:pt idx="14">90.980000000000004</cx:pt>
          <cx:pt idx="15">90.120000000000005</cx:pt>
          <cx:pt idx="16">96.230000000000004</cx:pt>
          <cx:pt idx="18">81.599999999999994</cx:pt>
          <cx:pt idx="19">88.329999999999998</cx:pt>
          <cx:pt idx="20">94.939999999999998</cx:pt>
          <cx:pt idx="21">69.189999999999998</cx:pt>
          <cx:pt idx="22">96.930000000000007</cx:pt>
          <cx:pt idx="23">92.370000000000005</cx:pt>
          <cx:pt idx="24">90.040000000000006</cx:pt>
          <cx:pt idx="25">80.609999999999999</cx:pt>
          <cx:pt idx="26">72.590000000000003</cx:pt>
          <cx:pt idx="27">83.569999999999993</cx:pt>
          <cx:pt idx="29">78.420000000000002</cx:pt>
          <cx:pt idx="30">91.299999999999997</cx:pt>
          <cx:pt idx="31">88.200000000000003</cx:pt>
          <cx:pt idx="32">84.980000000000004</cx:pt>
          <cx:pt idx="33">85.219999999999999</cx:pt>
          <cx:pt idx="36">79.909999999999997</cx:pt>
          <cx:pt idx="37">90.609999999999999</cx:pt>
          <cx:pt idx="38">87.829999999999998</cx:pt>
          <cx:pt idx="39">74.239999999999995</cx:pt>
          <cx:pt idx="40">81.900000000000006</cx:pt>
          <cx:pt idx="41">98.420000000000002</cx:pt>
          <cx:pt idx="42">95.829999999999998</cx:pt>
          <cx:pt idx="43">72.829999999999998</cx:pt>
          <cx:pt idx="44">85.760000000000005</cx:pt>
          <cx:pt idx="45">77</cx:pt>
          <cx:pt idx="46">88.909999999999997</cx:pt>
          <cx:pt idx="47">90.700000000000003</cx:pt>
          <cx:pt idx="48">91.900000000000006</cx:pt>
          <cx:pt idx="49">96.040000000000006</cx:pt>
          <cx:pt idx="50">83.290000000000006</cx:pt>
          <cx:pt idx="51">92.620000000000005</cx:pt>
          <cx:pt idx="52">87.060000000000002</cx:pt>
          <cx:pt idx="53">63.659999999999997</cx:pt>
          <cx:pt idx="54">90.099999999999994</cx:pt>
          <cx:pt idx="55">91.489999999999995</cx:pt>
          <cx:pt idx="56">74.780000000000001</cx:pt>
          <cx:pt idx="57">91.069999999999993</cx:pt>
          <cx:pt idx="58">84.519999999999996</cx:pt>
          <cx:pt idx="59">92.280000000000001</cx:pt>
          <cx:pt idx="60">79.760000000000005</cx:pt>
          <cx:pt idx="61">86.319999999999993</cx:pt>
          <cx:pt idx="62">86.819999999999993</cx:pt>
          <cx:pt idx="63">69.290000000000006</cx:pt>
          <cx:pt idx="64">88.200000000000003</cx:pt>
          <cx:pt idx="65">90.680000000000007</cx:pt>
          <cx:pt idx="66">91.700000000000003</cx:pt>
          <cx:pt idx="67">97.620000000000005</cx:pt>
          <cx:pt idx="68">94.849999999999994</cx:pt>
          <cx:pt idx="69">83.579999999999998</cx:pt>
          <cx:pt idx="70">85.810000000000002</cx:pt>
          <cx:pt idx="71">87.769999999999996</cx:pt>
          <cx:pt idx="72">71.640000000000001</cx:pt>
          <cx:pt idx="74">92.379999999999995</cx:pt>
          <cx:pt idx="75">95.25</cx:pt>
          <cx:pt idx="76">84.469999999999999</cx:pt>
          <cx:pt idx="77">93.450000000000003</cx:pt>
          <cx:pt idx="78">73.030000000000001</cx:pt>
          <cx:pt idx="79">78.870000000000005</cx:pt>
          <cx:pt idx="80">86.719999999999999</cx:pt>
          <cx:pt idx="81">92.640000000000001</cx:pt>
        </cx:lvl>
      </cx:numDim>
    </cx:data>
  </cx:chartData>
  <cx:chart>
    <cx:title pos="t" align="ctr" overlay="0">
      <cx:tx>
        <cx:txData>
          <cx:v>Cumulative Averages ~95% Percentile  (Final Week, -Q11, -Participation)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Cumulative Averages ~95% Percentile  (Final Week, -Q11, -Participation)</a:t>
          </a:r>
        </a:p>
      </cx:txPr>
    </cx:title>
    <cx:plotArea>
      <cx:plotAreaRegion>
        <cx:series layoutId="clusteredColumn" uniqueId="{D0E7B6E9-D273-4E4D-9F7D-5155C1A9C86A}">
          <cx:dataPt idx="0">
            <cx:spPr>
              <a:solidFill>
                <a:srgbClr val="FFC000"/>
              </a:solidFill>
            </cx:spPr>
          </cx:dataPt>
          <cx:dataPt idx="1">
            <cx:spPr>
              <a:solidFill>
                <a:srgbClr val="00B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00B050"/>
              </a:solidFill>
            </cx:spPr>
          </cx:dataPt>
          <cx:dataPt idx="4">
            <cx:spPr>
              <a:solidFill>
                <a:srgbClr val="00B050"/>
              </a:solidFill>
            </cx:spPr>
          </cx:dataPt>
          <cx:dataPt idx="5">
            <cx:spPr>
              <a:solidFill>
                <a:srgbClr val="00B050"/>
              </a:solidFill>
            </cx:spPr>
          </cx:dataPt>
          <cx:dataId val="0"/>
          <cx:layoutPr>
            <cx:binning intervalClosed="r"/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906D1-980A-4A43-B156-8CDED616832B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D6EAD-42DF-3042-82FA-CCB15982D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9290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EA01D-746B-E643-96EC-416FDABDFD29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B43EC-27F7-A44D-98E1-E904141C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23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261241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046889"/>
            <a:ext cx="6400800" cy="2516351"/>
          </a:xfrm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BB3F-47CF-224E-BAA7-DF13ACCF529D}" type="datetime1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928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833D5-5BFB-054B-A99B-9345BD7034C5}" type="datetime1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545B-BB5D-3849-83ED-581BC7D707AE}" type="datetime1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47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  <a:lvl2pPr>
              <a:defRPr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99FE2-C1DA-3240-9351-F20848682D8F}" type="datetime1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20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CBD9F-58FC-E64B-BE18-26996B712546}" type="datetime1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02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6C5C6-2DAA-6945-B29E-CC684D9B0BD3}" type="datetime1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84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557-0BF0-184C-AA32-B4AD2FFC7FFF}" type="datetime1">
              <a:rPr lang="en-US" smtClean="0"/>
              <a:t>2/27/2024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30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A3098-9FEF-3F40-9A04-44962B6B71C6}" type="datetime1">
              <a:rPr lang="en-US" smtClean="0"/>
              <a:t>2/27/2024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79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5F859-53E8-3946-B36C-7DA230870D5C}" type="datetime1">
              <a:rPr lang="en-US" smtClean="0"/>
              <a:t>2/27/2024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51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EC6A1-1559-E945-8972-85504D27564B}" type="datetime1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16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E0F93-C756-7448-B557-B8EBC6AA5176}" type="datetime1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76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506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8898"/>
            <a:ext cx="8229600" cy="4707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E86D6-0512-3C49-BE91-655A3803DD6C}" type="datetime1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297036"/>
            <a:ext cx="9144000" cy="0"/>
          </a:xfrm>
          <a:prstGeom prst="line">
            <a:avLst/>
          </a:prstGeom>
          <a:ln w="63500">
            <a:solidFill>
              <a:srgbClr val="99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25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99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pollev.com/wpi3013c01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7.tif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6.jpeg"/><Relationship Id="rId4" Type="http://schemas.openxmlformats.org/officeDocument/2006/relationships/image" Target="../media/image15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77503-7E41-2146-B268-72FFB530B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5069"/>
            <a:ext cx="8229600" cy="1143000"/>
          </a:xfrm>
        </p:spPr>
        <p:txBody>
          <a:bodyPr/>
          <a:lstStyle/>
          <a:p>
            <a:r>
              <a:rPr lang="en-US" dirty="0"/>
              <a:t>Administration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1FEE5-D291-EB49-8D19-CD239BEE7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8897"/>
            <a:ext cx="8229600" cy="535403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Project 4</a:t>
            </a:r>
          </a:p>
          <a:p>
            <a:pPr lvl="1"/>
            <a:r>
              <a:rPr lang="en-US" dirty="0"/>
              <a:t>Due Today</a:t>
            </a:r>
          </a:p>
          <a:p>
            <a:pPr lvl="1"/>
            <a:r>
              <a:rPr lang="en-US" dirty="0"/>
              <a:t>See: </a:t>
            </a:r>
            <a:r>
              <a:rPr lang="en-US" dirty="0" err="1"/>
              <a:t>Autograder</a:t>
            </a:r>
            <a:r>
              <a:rPr lang="en-US" dirty="0"/>
              <a:t> Output Forum Post  (run_test.sh –c)</a:t>
            </a:r>
          </a:p>
          <a:p>
            <a:pPr lvl="2"/>
            <a:r>
              <a:rPr lang="en-US" dirty="0"/>
              <a:t>Formatting is secondary to correctness</a:t>
            </a:r>
            <a:endParaRPr lang="en-US" b="1" dirty="0"/>
          </a:p>
          <a:p>
            <a:pPr lvl="1"/>
            <a:r>
              <a:rPr lang="en-US" dirty="0"/>
              <a:t>Partner Evaluations</a:t>
            </a:r>
          </a:p>
          <a:p>
            <a:r>
              <a:rPr lang="en-US" dirty="0"/>
              <a:t>Office Hours by appointment as of Wednesday</a:t>
            </a:r>
          </a:p>
          <a:p>
            <a:pPr lvl="2"/>
            <a:r>
              <a:rPr lang="en-US" dirty="0"/>
              <a:t>“Late-Feature” Projects, switching to grading focus</a:t>
            </a:r>
          </a:p>
          <a:p>
            <a:r>
              <a:rPr lang="en-US" dirty="0"/>
              <a:t>Course Evaluations</a:t>
            </a:r>
          </a:p>
          <a:p>
            <a:pPr lvl="1"/>
            <a:r>
              <a:rPr lang="en-US" dirty="0"/>
              <a:t>Today: Class as-a-whole, Instructor</a:t>
            </a:r>
          </a:p>
          <a:p>
            <a:pPr lvl="1"/>
            <a:r>
              <a:rPr lang="en-US" dirty="0"/>
              <a:t>Friday: TAs</a:t>
            </a:r>
          </a:p>
          <a:p>
            <a:r>
              <a:rPr lang="en-US" b="1" dirty="0"/>
              <a:t>Last Quiz on Friday</a:t>
            </a:r>
          </a:p>
          <a:p>
            <a:pPr lvl="1"/>
            <a:r>
              <a:rPr lang="en-US" dirty="0"/>
              <a:t>Security topics </a:t>
            </a:r>
            <a:r>
              <a:rPr lang="en-US"/>
              <a:t>from today </a:t>
            </a:r>
            <a:endParaRPr lang="en-US" dirty="0"/>
          </a:p>
          <a:p>
            <a:pPr lvl="1"/>
            <a:r>
              <a:rPr lang="en-US" dirty="0"/>
              <a:t>Windows-version review of some topics after</a:t>
            </a:r>
          </a:p>
          <a:p>
            <a:r>
              <a:rPr lang="en-US" dirty="0"/>
              <a:t>Discussion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61730-58D1-3F43-9281-EC90A4FDF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0E55A7D-A780-DD49-A399-CF576673C22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39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D13F-FAF5-F006-02B0-12D54BD9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Goes There?</a:t>
            </a:r>
            <a:br>
              <a:rPr lang="en-US" dirty="0"/>
            </a:br>
            <a:r>
              <a:rPr lang="en-US" dirty="0"/>
              <a:t>Authenticating People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37DD8-6DD5-FE4D-A3F6-F67983B85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Usernames and Passwords</a:t>
            </a:r>
          </a:p>
          <a:p>
            <a:r>
              <a:rPr lang="en-US" dirty="0"/>
              <a:t>Biometrics</a:t>
            </a:r>
          </a:p>
          <a:p>
            <a:r>
              <a:rPr lang="en-US" dirty="0"/>
              <a:t>Multi-factor authentication</a:t>
            </a:r>
          </a:p>
          <a:p>
            <a:pPr lvl="1"/>
            <a:r>
              <a:rPr lang="en-US" dirty="0"/>
              <a:t>What you know</a:t>
            </a:r>
          </a:p>
          <a:p>
            <a:pPr lvl="1"/>
            <a:r>
              <a:rPr lang="en-US" dirty="0"/>
              <a:t>What you have</a:t>
            </a:r>
          </a:p>
          <a:p>
            <a:pPr lvl="1"/>
            <a:r>
              <a:rPr lang="en-US" dirty="0"/>
              <a:t>What you are</a:t>
            </a:r>
          </a:p>
          <a:p>
            <a:pPr lvl="1"/>
            <a:r>
              <a:rPr lang="en-US" dirty="0"/>
              <a:t>Where you are</a:t>
            </a:r>
          </a:p>
          <a:p>
            <a:pPr lvl="1"/>
            <a:r>
              <a:rPr lang="en-US" dirty="0"/>
              <a:t>When you are</a:t>
            </a:r>
          </a:p>
          <a:p>
            <a:pPr lvl="1"/>
            <a:r>
              <a:rPr lang="en-US" dirty="0"/>
              <a:t>Who confirms you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9AB3D-DE05-3550-938B-4933D5078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531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Insider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 bombs</a:t>
            </a:r>
          </a:p>
          <a:p>
            <a:r>
              <a:rPr lang="en-US" dirty="0"/>
              <a:t>Trap doors</a:t>
            </a:r>
          </a:p>
          <a:p>
            <a:pPr lvl="1"/>
            <a:r>
              <a:rPr lang="en-US" dirty="0"/>
              <a:t>Code reviews</a:t>
            </a:r>
          </a:p>
          <a:p>
            <a:r>
              <a:rPr lang="en-US" dirty="0"/>
              <a:t>Login </a:t>
            </a:r>
            <a:r>
              <a:rPr lang="en-US" dirty="0" err="1"/>
              <a:t>spoofers</a:t>
            </a:r>
            <a:endParaRPr lang="en-US" dirty="0"/>
          </a:p>
          <a:p>
            <a:pPr lvl="1"/>
            <a:r>
              <a:rPr lang="en-US" dirty="0"/>
              <a:t>Why </a:t>
            </a:r>
            <a:r>
              <a:rPr lang="en-US" dirty="0" err="1"/>
              <a:t>ctrl+alt+delete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63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Focus: Insider Threat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4" y="1460954"/>
            <a:ext cx="6699553" cy="502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02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Insider Threat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Malicious actors within an organization</a:t>
            </a:r>
          </a:p>
          <a:p>
            <a:r>
              <a:rPr lang="en-US" dirty="0"/>
              <a:t>Motivations</a:t>
            </a:r>
          </a:p>
          <a:p>
            <a:pPr lvl="1"/>
            <a:r>
              <a:rPr lang="en-US" dirty="0"/>
              <a:t>Competitive Advantage</a:t>
            </a:r>
          </a:p>
          <a:p>
            <a:pPr lvl="1"/>
            <a:r>
              <a:rPr lang="en-US" dirty="0"/>
              <a:t>Financial Gain</a:t>
            </a:r>
          </a:p>
          <a:p>
            <a:r>
              <a:rPr lang="en-US" dirty="0"/>
              <a:t>Of surveyed organizations in 2007</a:t>
            </a:r>
          </a:p>
          <a:p>
            <a:pPr lvl="1"/>
            <a:r>
              <a:rPr lang="en-US" dirty="0"/>
              <a:t>49% had at least one deliberate insider incident within last year</a:t>
            </a:r>
          </a:p>
          <a:p>
            <a:pPr lvl="1"/>
            <a:r>
              <a:rPr lang="en-US" dirty="0"/>
              <a:t>One organization lost $100 million (including intellectual property) as a result</a:t>
            </a:r>
          </a:p>
        </p:txBody>
      </p:sp>
    </p:spTree>
    <p:extLst>
      <p:ext uri="{BB962C8B-B14F-4D97-AF65-F5344CB8AC3E}">
        <p14:creationId xmlns:p14="http://schemas.microsoft.com/office/powerpoint/2010/main" val="3203144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Some attacks cost more than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WikiLeaks</a:t>
            </a:r>
            <a:r>
              <a:rPr lang="en-US" dirty="0"/>
              <a:t> exposure of US Department of State diplomatic cables</a:t>
            </a:r>
          </a:p>
          <a:p>
            <a:pPr lvl="1"/>
            <a:r>
              <a:rPr lang="en-US" dirty="0"/>
              <a:t>Perpetrated by </a:t>
            </a:r>
            <a:r>
              <a:rPr lang="en-US" dirty="0" err="1"/>
              <a:t>DoD</a:t>
            </a:r>
            <a:r>
              <a:rPr lang="en-US" dirty="0"/>
              <a:t> insider</a:t>
            </a:r>
          </a:p>
          <a:p>
            <a:pPr lvl="2"/>
            <a:r>
              <a:rPr lang="en-US" dirty="0"/>
              <a:t>Chelsea Manning</a:t>
            </a:r>
          </a:p>
          <a:p>
            <a:pPr lvl="1"/>
            <a:r>
              <a:rPr lang="en-US" dirty="0"/>
              <a:t>Increase foreign tension with US</a:t>
            </a:r>
          </a:p>
          <a:p>
            <a:pPr lvl="1"/>
            <a:r>
              <a:rPr lang="en-US" dirty="0"/>
              <a:t>Increased risk to US allies</a:t>
            </a:r>
          </a:p>
          <a:p>
            <a:r>
              <a:rPr lang="en-US" dirty="0"/>
              <a:t>Edward Snowden?</a:t>
            </a:r>
          </a:p>
        </p:txBody>
      </p:sp>
    </p:spTree>
    <p:extLst>
      <p:ext uri="{BB962C8B-B14F-4D97-AF65-F5344CB8AC3E}">
        <p14:creationId xmlns:p14="http://schemas.microsoft.com/office/powerpoint/2010/main" val="3037709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Example: Payroll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Payroll manager authorized to manage accounts, transfer funds</a:t>
            </a:r>
          </a:p>
          <a:p>
            <a:r>
              <a:rPr lang="en-US" dirty="0"/>
              <a:t>Within own authority, manager could</a:t>
            </a:r>
          </a:p>
          <a:p>
            <a:pPr lvl="1"/>
            <a:r>
              <a:rPr lang="en-US" dirty="0"/>
              <a:t>Add a fraudulent payee</a:t>
            </a:r>
          </a:p>
          <a:p>
            <a:pPr lvl="1"/>
            <a:r>
              <a:rPr lang="en-US" dirty="0"/>
              <a:t>Pay the payee</a:t>
            </a:r>
          </a:p>
          <a:p>
            <a:pPr lvl="1"/>
            <a:r>
              <a:rPr lang="en-US" dirty="0"/>
              <a:t>Delete the payee from the system</a:t>
            </a:r>
          </a:p>
          <a:p>
            <a:r>
              <a:rPr lang="en-US" dirty="0"/>
              <a:t>Hard to systematically detect abuse without considering the context</a:t>
            </a:r>
          </a:p>
        </p:txBody>
      </p:sp>
    </p:spTree>
    <p:extLst>
      <p:ext uri="{BB962C8B-B14F-4D97-AF65-F5344CB8AC3E}">
        <p14:creationId xmlns:p14="http://schemas.microsoft.com/office/powerpoint/2010/main" val="1417007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Prior work: A battle with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log examination</a:t>
            </a:r>
          </a:p>
          <a:p>
            <a:pPr lvl="1"/>
            <a:r>
              <a:rPr lang="en-US" dirty="0"/>
              <a:t>Often too sparse, hard to link actions</a:t>
            </a:r>
          </a:p>
          <a:p>
            <a:r>
              <a:rPr lang="en-US" dirty="0"/>
              <a:t>System call behavior</a:t>
            </a:r>
          </a:p>
          <a:p>
            <a:pPr lvl="1"/>
            <a:r>
              <a:rPr lang="en-US" dirty="0"/>
              <a:t>Example: all </a:t>
            </a:r>
            <a:r>
              <a:rPr lang="en-US" dirty="0" err="1"/>
              <a:t>fopen</a:t>
            </a:r>
            <a:r>
              <a:rPr lang="en-US" dirty="0"/>
              <a:t>, </a:t>
            </a:r>
            <a:r>
              <a:rPr lang="en-US" dirty="0" err="1"/>
              <a:t>fread</a:t>
            </a:r>
            <a:r>
              <a:rPr lang="en-US" dirty="0"/>
              <a:t>, </a:t>
            </a:r>
            <a:r>
              <a:rPr lang="en-US" dirty="0" err="1"/>
              <a:t>fclose</a:t>
            </a:r>
            <a:r>
              <a:rPr lang="en-US" dirty="0"/>
              <a:t> calls</a:t>
            </a:r>
          </a:p>
          <a:p>
            <a:pPr lvl="1"/>
            <a:r>
              <a:rPr lang="en-US" dirty="0"/>
              <a:t>Overwhelming complexity</a:t>
            </a:r>
          </a:p>
          <a:p>
            <a:pPr lvl="1"/>
            <a:r>
              <a:rPr lang="en-US" dirty="0"/>
              <a:t>Difficulty of interleaved activities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66077" y="5343769"/>
            <a:ext cx="214923" cy="869462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25246" y="5343769"/>
            <a:ext cx="214923" cy="869462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2369" y="5343769"/>
            <a:ext cx="214923" cy="869462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92201" y="5343769"/>
            <a:ext cx="214923" cy="869462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05015" y="5343769"/>
            <a:ext cx="214923" cy="8694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260969" y="5343769"/>
            <a:ext cx="214923" cy="8694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24738" y="5343769"/>
            <a:ext cx="214923" cy="8694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175369" y="5343769"/>
            <a:ext cx="214923" cy="8694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13385" y="5343769"/>
            <a:ext cx="214923" cy="8694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44848" y="5343769"/>
            <a:ext cx="214923" cy="869462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04017" y="5343769"/>
            <a:ext cx="214923" cy="869462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78601" y="5343769"/>
            <a:ext cx="214923" cy="869462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070972" y="5343769"/>
            <a:ext cx="214923" cy="869462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363678" y="5343769"/>
            <a:ext cx="214923" cy="8694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791572" y="5343769"/>
            <a:ext cx="214923" cy="8694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285895" y="5343769"/>
            <a:ext cx="214923" cy="8694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18940" y="5343769"/>
            <a:ext cx="214923" cy="8694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450387" y="5343769"/>
            <a:ext cx="214923" cy="8694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45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Big Picture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8021" r="8021"/>
          <a:stretch>
            <a:fillRect/>
          </a:stretch>
        </p:blipFill>
        <p:spPr>
          <a:xfrm>
            <a:off x="-10836" y="1480071"/>
            <a:ext cx="9144878" cy="5230798"/>
          </a:xfrm>
        </p:spPr>
      </p:pic>
    </p:spTree>
    <p:extLst>
      <p:ext uri="{BB962C8B-B14F-4D97-AF65-F5344CB8AC3E}">
        <p14:creationId xmlns:p14="http://schemas.microsoft.com/office/powerpoint/2010/main" val="3854920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OCR and Keywords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158" t="57042" r="5037" b="33496"/>
          <a:stretch/>
        </p:blipFill>
        <p:spPr>
          <a:xfrm>
            <a:off x="2052212" y="5640375"/>
            <a:ext cx="6986739" cy="1102172"/>
          </a:xfrm>
          <a:ln w="76200" cmpd="sng">
            <a:solidFill>
              <a:schemeClr val="tx1"/>
            </a:solidFill>
          </a:ln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10198" t="68158" r="54935" b="20026"/>
          <a:stretch/>
        </p:blipFill>
        <p:spPr>
          <a:xfrm>
            <a:off x="802697" y="1484831"/>
            <a:ext cx="7688896" cy="1251365"/>
          </a:xfrm>
          <a:prstGeom prst="rect">
            <a:avLst/>
          </a:prstGeom>
          <a:ln w="76200" cmpd="sng">
            <a:solidFill>
              <a:schemeClr val="tx1"/>
            </a:solidFill>
          </a:ln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66303" r="11408" b="82649"/>
          <a:stretch/>
        </p:blipFill>
        <p:spPr>
          <a:xfrm>
            <a:off x="92780" y="2977221"/>
            <a:ext cx="6499573" cy="2429800"/>
          </a:xfrm>
          <a:prstGeom prst="rect">
            <a:avLst/>
          </a:prstGeom>
          <a:ln w="7620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741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Auditor Console</a:t>
            </a:r>
          </a:p>
        </p:txBody>
      </p:sp>
      <p:pic>
        <p:nvPicPr>
          <p:cNvPr id="4" name="Content Placeholder 3" descr="timeline_diagra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85" b="-13185"/>
          <a:stretch>
            <a:fillRect/>
          </a:stretch>
        </p:blipFill>
        <p:spPr>
          <a:xfrm>
            <a:off x="215646" y="1418897"/>
            <a:ext cx="8768044" cy="5015252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8021" r="8021" b="1478"/>
          <a:stretch/>
        </p:blipFill>
        <p:spPr>
          <a:xfrm>
            <a:off x="256075" y="4163841"/>
            <a:ext cx="3017350" cy="1700384"/>
          </a:xfrm>
          <a:prstGeom prst="rect">
            <a:avLst/>
          </a:prstGeom>
          <a:ln w="76200" cmpd="sng">
            <a:noFill/>
            <a:prstDash val="sysDot"/>
          </a:ln>
        </p:spPr>
      </p:pic>
    </p:spTree>
    <p:extLst>
      <p:ext uri="{BB962C8B-B14F-4D97-AF65-F5344CB8AC3E}">
        <p14:creationId xmlns:p14="http://schemas.microsoft.com/office/powerpoint/2010/main" val="2918105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F8FB9-63F7-6E0C-351C-A2AE88AC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PollEV</a:t>
            </a:r>
            <a:r>
              <a:rPr lang="en-US" dirty="0"/>
              <a:t> Warmup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ACE7B-8ED4-828F-05E2-49985DB1B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96" y="1418898"/>
            <a:ext cx="8229600" cy="4707266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0062A3"/>
                </a:solidFill>
                <a:effectLst/>
                <a:latin typeface="Source Sans Pro" panose="020B0503030403020204" pitchFamily="34" charset="0"/>
                <a:hlinkClick r:id="rId2"/>
              </a:rPr>
              <a:t>PollEv.com/wpi3013c01</a:t>
            </a:r>
            <a:endParaRPr lang="en-US" b="0" i="0" u="none" strike="noStrike" dirty="0">
              <a:solidFill>
                <a:srgbClr val="0062A3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dirty="0">
                <a:solidFill>
                  <a:srgbClr val="0062A3"/>
                </a:solidFill>
                <a:latin typeface="Source Sans Pro" panose="020B0503030403020204" pitchFamily="34" charset="0"/>
              </a:rPr>
              <a:t>OSTEP Chapter 39: Files &amp; Directories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BF199-F80A-07E7-4A84-C31186B1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57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Exploiting Bugs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Buffer Overflow Attacks</a:t>
            </a:r>
          </a:p>
          <a:p>
            <a:r>
              <a:rPr lang="en-US" dirty="0"/>
              <a:t>String format attacks</a:t>
            </a:r>
          </a:p>
          <a:p>
            <a:pPr lvl="1"/>
            <a:r>
              <a:rPr lang="en-US" dirty="0"/>
              <a:t>Causing </a:t>
            </a:r>
            <a:r>
              <a:rPr lang="en-US" dirty="0" err="1"/>
              <a:t>printf</a:t>
            </a:r>
            <a:r>
              <a:rPr lang="en-US" dirty="0"/>
              <a:t> to change memory</a:t>
            </a:r>
          </a:p>
          <a:p>
            <a:r>
              <a:rPr lang="en-US" dirty="0"/>
              <a:t>Return to </a:t>
            </a:r>
            <a:r>
              <a:rPr lang="en-US" dirty="0" err="1"/>
              <a:t>libc</a:t>
            </a:r>
            <a:r>
              <a:rPr lang="en-US" dirty="0"/>
              <a:t> Attacks</a:t>
            </a:r>
          </a:p>
          <a:p>
            <a:r>
              <a:rPr lang="en-US" dirty="0"/>
              <a:t>Integer Overflow Attacks</a:t>
            </a:r>
          </a:p>
          <a:p>
            <a:r>
              <a:rPr lang="en-US" dirty="0"/>
              <a:t>Code Injection Attacks</a:t>
            </a:r>
          </a:p>
          <a:p>
            <a:r>
              <a:rPr lang="en-US" dirty="0"/>
              <a:t>Privilege Escalation Attacks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713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Backdoor</a:t>
            </a:r>
          </a:p>
          <a:p>
            <a:r>
              <a:rPr lang="en-US" dirty="0"/>
              <a:t>Zombies and Botnets</a:t>
            </a:r>
          </a:p>
          <a:p>
            <a:r>
              <a:rPr lang="en-US" dirty="0" err="1"/>
              <a:t>Keylogger</a:t>
            </a:r>
            <a:endParaRPr lang="en-US" dirty="0"/>
          </a:p>
          <a:p>
            <a:r>
              <a:rPr lang="en-US" dirty="0"/>
              <a:t>Identity Theft</a:t>
            </a:r>
          </a:p>
          <a:p>
            <a:r>
              <a:rPr lang="en-US" dirty="0"/>
              <a:t>Viruses, Trojan Horses, Worms</a:t>
            </a:r>
          </a:p>
          <a:p>
            <a:pPr lvl="1"/>
            <a:r>
              <a:rPr lang="en-US" dirty="0"/>
              <a:t>Parasitic Viruses</a:t>
            </a:r>
          </a:p>
          <a:p>
            <a:pPr lvl="1"/>
            <a:r>
              <a:rPr lang="en-US" dirty="0"/>
              <a:t>Memory Resident</a:t>
            </a:r>
          </a:p>
          <a:p>
            <a:pPr lvl="2"/>
            <a:r>
              <a:rPr lang="en-US" dirty="0"/>
              <a:t>Interrupt Vector?</a:t>
            </a:r>
          </a:p>
          <a:p>
            <a:pPr lvl="1"/>
            <a:r>
              <a:rPr lang="en-US" dirty="0"/>
              <a:t>Boot Sector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69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 drivers</a:t>
            </a:r>
          </a:p>
          <a:p>
            <a:r>
              <a:rPr lang="en-US" dirty="0"/>
              <a:t>Macro viruses</a:t>
            </a:r>
          </a:p>
          <a:p>
            <a:r>
              <a:rPr lang="en-US" dirty="0"/>
              <a:t>Source code viruses</a:t>
            </a:r>
          </a:p>
          <a:p>
            <a:r>
              <a:rPr lang="en-US" dirty="0"/>
              <a:t>Spyware</a:t>
            </a:r>
          </a:p>
          <a:p>
            <a:pPr lvl="1"/>
            <a:r>
              <a:rPr lang="en-US" dirty="0"/>
              <a:t>Drive-by Downloads</a:t>
            </a:r>
          </a:p>
          <a:p>
            <a:pPr lvl="1"/>
            <a:r>
              <a:rPr lang="en-US" dirty="0"/>
              <a:t>Browser Hijacking</a:t>
            </a:r>
          </a:p>
          <a:p>
            <a:r>
              <a:rPr lang="en-US"/>
              <a:t>Rootkits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82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USB-ARM’s Revolving Door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450" y="1345382"/>
            <a:ext cx="3961100" cy="51593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39589" y="5595250"/>
            <a:ext cx="1193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McAfee</a:t>
            </a:r>
          </a:p>
          <a:p>
            <a:pPr algn="ctr"/>
            <a:r>
              <a:rPr lang="en-US" dirty="0"/>
              <a:t>Anti-Virus</a:t>
            </a:r>
          </a:p>
        </p:txBody>
      </p:sp>
      <p:sp>
        <p:nvSpPr>
          <p:cNvPr id="8" name="TextBox 7"/>
          <p:cNvSpPr txBox="1"/>
          <p:nvPr/>
        </p:nvSpPr>
        <p:spPr>
          <a:xfrm rot="1819731">
            <a:off x="2990221" y="521589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ClamAV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969526">
            <a:off x="4994696" y="4951821"/>
            <a:ext cx="87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Norton</a:t>
            </a:r>
          </a:p>
        </p:txBody>
      </p:sp>
    </p:spTree>
    <p:extLst>
      <p:ext uri="{BB962C8B-B14F-4D97-AF65-F5344CB8AC3E}">
        <p14:creationId xmlns:p14="http://schemas.microsoft.com/office/powerpoint/2010/main" val="570241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and Protection Mechanisms</a:t>
            </a:r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Data confidentiality</a:t>
            </a:r>
          </a:p>
          <a:p>
            <a:pPr lvl="1"/>
            <a:r>
              <a:rPr lang="en-US" dirty="0"/>
              <a:t>Data integrity</a:t>
            </a:r>
          </a:p>
          <a:p>
            <a:pPr lvl="1"/>
            <a:r>
              <a:rPr lang="en-US" dirty="0"/>
              <a:t>System availability</a:t>
            </a:r>
          </a:p>
          <a:p>
            <a:pPr lvl="1"/>
            <a:r>
              <a:rPr lang="en-US" dirty="0"/>
              <a:t>Exclusion of outsiders</a:t>
            </a:r>
          </a:p>
          <a:p>
            <a:r>
              <a:rPr lang="en-US" dirty="0"/>
              <a:t>Privacy?</a:t>
            </a:r>
          </a:p>
        </p:txBody>
      </p:sp>
    </p:spTree>
    <p:extLst>
      <p:ext uri="{BB962C8B-B14F-4D97-AF65-F5344CB8AC3E}">
        <p14:creationId xmlns:p14="http://schemas.microsoft.com/office/powerpoint/2010/main" val="1036408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Protection Domains</a:t>
            </a:r>
          </a:p>
          <a:p>
            <a:pPr lvl="1"/>
            <a:r>
              <a:rPr lang="en-US" dirty="0"/>
              <a:t>(object, rights) pairs</a:t>
            </a:r>
          </a:p>
          <a:p>
            <a:r>
              <a:rPr lang="en-US" dirty="0"/>
              <a:t>Principle of Least Authority</a:t>
            </a:r>
          </a:p>
          <a:p>
            <a:r>
              <a:rPr lang="en-US" dirty="0"/>
              <a:t>UIDs/GIDs</a:t>
            </a:r>
          </a:p>
          <a:p>
            <a:r>
              <a:rPr lang="en-US" dirty="0"/>
              <a:t>ACLs</a:t>
            </a:r>
          </a:p>
          <a:p>
            <a:pPr lvl="1"/>
            <a:r>
              <a:rPr lang="en-US" dirty="0"/>
              <a:t>Object, with subject that can access them</a:t>
            </a:r>
          </a:p>
          <a:p>
            <a:r>
              <a:rPr lang="en-US" dirty="0"/>
              <a:t>Capabilities</a:t>
            </a:r>
          </a:p>
          <a:p>
            <a:pPr lvl="1"/>
            <a:r>
              <a:rPr lang="en-US" dirty="0"/>
              <a:t>Ability to hand capabilities to others</a:t>
            </a:r>
          </a:p>
        </p:txBody>
      </p:sp>
    </p:spTree>
    <p:extLst>
      <p:ext uri="{BB962C8B-B14F-4D97-AF65-F5344CB8AC3E}">
        <p14:creationId xmlns:p14="http://schemas.microsoft.com/office/powerpoint/2010/main" val="967663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6730221" y="5067209"/>
            <a:ext cx="432943" cy="221679"/>
          </a:xfrm>
          <a:custGeom>
            <a:avLst/>
            <a:gdLst>
              <a:gd name="connsiteX0" fmla="*/ 0 w 665018"/>
              <a:gd name="connsiteY0" fmla="*/ 0 h 433728"/>
              <a:gd name="connsiteX1" fmla="*/ 441887 w 665018"/>
              <a:gd name="connsiteY1" fmla="*/ 371885 h 433728"/>
              <a:gd name="connsiteX2" fmla="*/ 665018 w 665018"/>
              <a:gd name="connsiteY2" fmla="*/ 433137 h 433728"/>
              <a:gd name="connsiteX0" fmla="*/ 0 w 487071"/>
              <a:gd name="connsiteY0" fmla="*/ 245006 h 621144"/>
              <a:gd name="connsiteX1" fmla="*/ 441887 w 487071"/>
              <a:gd name="connsiteY1" fmla="*/ 616891 h 621144"/>
              <a:gd name="connsiteX2" fmla="*/ 472513 w 487071"/>
              <a:gd name="connsiteY2" fmla="*/ 0 h 621144"/>
              <a:gd name="connsiteX0" fmla="*/ 0 w 472513"/>
              <a:gd name="connsiteY0" fmla="*/ 245006 h 394309"/>
              <a:gd name="connsiteX1" fmla="*/ 350009 w 472513"/>
              <a:gd name="connsiteY1" fmla="*/ 376259 h 394309"/>
              <a:gd name="connsiteX2" fmla="*/ 472513 w 472513"/>
              <a:gd name="connsiteY2" fmla="*/ 0 h 394309"/>
              <a:gd name="connsiteX0" fmla="*/ 0 w 472513"/>
              <a:gd name="connsiteY0" fmla="*/ 245006 h 384840"/>
              <a:gd name="connsiteX1" fmla="*/ 350009 w 472513"/>
              <a:gd name="connsiteY1" fmla="*/ 376259 h 384840"/>
              <a:gd name="connsiteX2" fmla="*/ 472513 w 472513"/>
              <a:gd name="connsiteY2" fmla="*/ 0 h 384840"/>
              <a:gd name="connsiteX0" fmla="*/ 0 w 520639"/>
              <a:gd name="connsiteY0" fmla="*/ 157504 h 300473"/>
              <a:gd name="connsiteX1" fmla="*/ 350009 w 520639"/>
              <a:gd name="connsiteY1" fmla="*/ 288757 h 300473"/>
              <a:gd name="connsiteX2" fmla="*/ 520639 w 520639"/>
              <a:gd name="connsiteY2" fmla="*/ 0 h 300473"/>
              <a:gd name="connsiteX0" fmla="*/ 0 w 586266"/>
              <a:gd name="connsiteY0" fmla="*/ 105003 h 292032"/>
              <a:gd name="connsiteX1" fmla="*/ 415636 w 586266"/>
              <a:gd name="connsiteY1" fmla="*/ 288757 h 292032"/>
              <a:gd name="connsiteX2" fmla="*/ 586266 w 586266"/>
              <a:gd name="connsiteY2" fmla="*/ 0 h 292032"/>
              <a:gd name="connsiteX0" fmla="*/ 0 w 586266"/>
              <a:gd name="connsiteY0" fmla="*/ 105003 h 293155"/>
              <a:gd name="connsiteX1" fmla="*/ 415636 w 586266"/>
              <a:gd name="connsiteY1" fmla="*/ 288757 h 293155"/>
              <a:gd name="connsiteX2" fmla="*/ 586266 w 586266"/>
              <a:gd name="connsiteY2" fmla="*/ 0 h 293155"/>
              <a:gd name="connsiteX0" fmla="*/ 0 w 586266"/>
              <a:gd name="connsiteY0" fmla="*/ 105003 h 293452"/>
              <a:gd name="connsiteX1" fmla="*/ 415636 w 586266"/>
              <a:gd name="connsiteY1" fmla="*/ 288757 h 293452"/>
              <a:gd name="connsiteX2" fmla="*/ 586266 w 586266"/>
              <a:gd name="connsiteY2" fmla="*/ 0 h 293452"/>
              <a:gd name="connsiteX0" fmla="*/ 0 w 586266"/>
              <a:gd name="connsiteY0" fmla="*/ 105003 h 293155"/>
              <a:gd name="connsiteX1" fmla="*/ 415636 w 586266"/>
              <a:gd name="connsiteY1" fmla="*/ 288757 h 293155"/>
              <a:gd name="connsiteX2" fmla="*/ 586266 w 586266"/>
              <a:gd name="connsiteY2" fmla="*/ 0 h 293155"/>
              <a:gd name="connsiteX0" fmla="*/ 0 w 604284"/>
              <a:gd name="connsiteY0" fmla="*/ 114012 h 294402"/>
              <a:gd name="connsiteX1" fmla="*/ 433654 w 604284"/>
              <a:gd name="connsiteY1" fmla="*/ 288757 h 294402"/>
              <a:gd name="connsiteX2" fmla="*/ 604284 w 604284"/>
              <a:gd name="connsiteY2" fmla="*/ 0 h 294402"/>
              <a:gd name="connsiteX0" fmla="*/ 0 w 577257"/>
              <a:gd name="connsiteY0" fmla="*/ 118517 h 295122"/>
              <a:gd name="connsiteX1" fmla="*/ 406627 w 577257"/>
              <a:gd name="connsiteY1" fmla="*/ 288757 h 295122"/>
              <a:gd name="connsiteX2" fmla="*/ 577257 w 577257"/>
              <a:gd name="connsiteY2" fmla="*/ 0 h 295122"/>
              <a:gd name="connsiteX0" fmla="*/ 0 w 577257"/>
              <a:gd name="connsiteY0" fmla="*/ 118517 h 295572"/>
              <a:gd name="connsiteX1" fmla="*/ 406627 w 577257"/>
              <a:gd name="connsiteY1" fmla="*/ 288757 h 295572"/>
              <a:gd name="connsiteX2" fmla="*/ 577257 w 577257"/>
              <a:gd name="connsiteY2" fmla="*/ 0 h 295572"/>
              <a:gd name="connsiteX0" fmla="*/ 0 w 577257"/>
              <a:gd name="connsiteY0" fmla="*/ 118517 h 295572"/>
              <a:gd name="connsiteX1" fmla="*/ 406627 w 577257"/>
              <a:gd name="connsiteY1" fmla="*/ 288757 h 295572"/>
              <a:gd name="connsiteX2" fmla="*/ 577257 w 577257"/>
              <a:gd name="connsiteY2" fmla="*/ 0 h 295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7257" h="295572">
                <a:moveTo>
                  <a:pt x="0" y="118517"/>
                </a:moveTo>
                <a:cubicBezTo>
                  <a:pt x="170159" y="294745"/>
                  <a:pt x="310418" y="308510"/>
                  <a:pt x="406627" y="288757"/>
                </a:cubicBezTo>
                <a:cubicBezTo>
                  <a:pt x="502837" y="269004"/>
                  <a:pt x="577257" y="0"/>
                  <a:pt x="577257" y="0"/>
                </a:cubicBezTo>
              </a:path>
            </a:pathLst>
          </a:custGeom>
          <a:noFill/>
          <a:ln w="1047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Focus: The “Internet of Things”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Remote controlled light switch</a:t>
            </a:r>
          </a:p>
        </p:txBody>
      </p:sp>
      <p:pic>
        <p:nvPicPr>
          <p:cNvPr id="4" name="Picture 3" descr="wemo-light-switc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90" y="2987611"/>
            <a:ext cx="2247728" cy="1498485"/>
          </a:xfrm>
          <a:prstGeom prst="rect">
            <a:avLst/>
          </a:prstGeom>
        </p:spPr>
      </p:pic>
      <p:pic>
        <p:nvPicPr>
          <p:cNvPr id="5" name="Picture 4" descr="71mudnCEpsL._SL1500_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2" t="4033" r="21579" b="8032"/>
          <a:stretch/>
        </p:blipFill>
        <p:spPr>
          <a:xfrm>
            <a:off x="435075" y="3404377"/>
            <a:ext cx="1436179" cy="2502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005"/>
          <a:stretch/>
        </p:blipFill>
        <p:spPr>
          <a:xfrm>
            <a:off x="7084412" y="3980456"/>
            <a:ext cx="1887593" cy="19262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05"/>
          <a:stretch/>
        </p:blipFill>
        <p:spPr>
          <a:xfrm>
            <a:off x="7081145" y="3984605"/>
            <a:ext cx="1887593" cy="192622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577034" y="3468626"/>
            <a:ext cx="1588169" cy="842211"/>
            <a:chOff x="2102712" y="3481834"/>
            <a:chExt cx="2117558" cy="1122948"/>
          </a:xfrm>
        </p:grpSpPr>
        <p:sp>
          <p:nvSpPr>
            <p:cNvPr id="11" name="Right Arrow 10"/>
            <p:cNvSpPr/>
            <p:nvPr/>
          </p:nvSpPr>
          <p:spPr>
            <a:xfrm>
              <a:off x="2102712" y="3481834"/>
              <a:ext cx="2117558" cy="112294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95069" y="3781698"/>
              <a:ext cx="1545124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Turn Off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77034" y="3468626"/>
            <a:ext cx="1588169" cy="842211"/>
            <a:chOff x="2102712" y="3481834"/>
            <a:chExt cx="2117558" cy="1122948"/>
          </a:xfrm>
        </p:grpSpPr>
        <p:sp>
          <p:nvSpPr>
            <p:cNvPr id="14" name="Right Arrow 13"/>
            <p:cNvSpPr/>
            <p:nvPr/>
          </p:nvSpPr>
          <p:spPr>
            <a:xfrm>
              <a:off x="2102712" y="3481834"/>
              <a:ext cx="2117558" cy="1122948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95069" y="3781698"/>
              <a:ext cx="1549484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Turn On</a:t>
              </a:r>
            </a:p>
          </p:txBody>
        </p:sp>
      </p:grpSp>
      <p:sp>
        <p:nvSpPr>
          <p:cNvPr id="16" name="Freeform 15"/>
          <p:cNvSpPr/>
          <p:nvPr/>
        </p:nvSpPr>
        <p:spPr>
          <a:xfrm>
            <a:off x="4314082" y="4089669"/>
            <a:ext cx="1636877" cy="538695"/>
          </a:xfrm>
          <a:custGeom>
            <a:avLst/>
            <a:gdLst>
              <a:gd name="connsiteX0" fmla="*/ 0 w 665018"/>
              <a:gd name="connsiteY0" fmla="*/ 0 h 433728"/>
              <a:gd name="connsiteX1" fmla="*/ 441887 w 665018"/>
              <a:gd name="connsiteY1" fmla="*/ 371885 h 433728"/>
              <a:gd name="connsiteX2" fmla="*/ 665018 w 665018"/>
              <a:gd name="connsiteY2" fmla="*/ 433137 h 433728"/>
              <a:gd name="connsiteX0" fmla="*/ 0 w 487071"/>
              <a:gd name="connsiteY0" fmla="*/ 245006 h 621144"/>
              <a:gd name="connsiteX1" fmla="*/ 441887 w 487071"/>
              <a:gd name="connsiteY1" fmla="*/ 616891 h 621144"/>
              <a:gd name="connsiteX2" fmla="*/ 472513 w 487071"/>
              <a:gd name="connsiteY2" fmla="*/ 0 h 621144"/>
              <a:gd name="connsiteX0" fmla="*/ 0 w 472513"/>
              <a:gd name="connsiteY0" fmla="*/ 245006 h 394309"/>
              <a:gd name="connsiteX1" fmla="*/ 350009 w 472513"/>
              <a:gd name="connsiteY1" fmla="*/ 376259 h 394309"/>
              <a:gd name="connsiteX2" fmla="*/ 472513 w 472513"/>
              <a:gd name="connsiteY2" fmla="*/ 0 h 394309"/>
              <a:gd name="connsiteX0" fmla="*/ 0 w 472513"/>
              <a:gd name="connsiteY0" fmla="*/ 245006 h 384840"/>
              <a:gd name="connsiteX1" fmla="*/ 350009 w 472513"/>
              <a:gd name="connsiteY1" fmla="*/ 376259 h 384840"/>
              <a:gd name="connsiteX2" fmla="*/ 472513 w 472513"/>
              <a:gd name="connsiteY2" fmla="*/ 0 h 384840"/>
              <a:gd name="connsiteX0" fmla="*/ 0 w 520639"/>
              <a:gd name="connsiteY0" fmla="*/ 157504 h 300473"/>
              <a:gd name="connsiteX1" fmla="*/ 350009 w 520639"/>
              <a:gd name="connsiteY1" fmla="*/ 288757 h 300473"/>
              <a:gd name="connsiteX2" fmla="*/ 520639 w 520639"/>
              <a:gd name="connsiteY2" fmla="*/ 0 h 300473"/>
              <a:gd name="connsiteX0" fmla="*/ 0 w 586266"/>
              <a:gd name="connsiteY0" fmla="*/ 105003 h 292032"/>
              <a:gd name="connsiteX1" fmla="*/ 415636 w 586266"/>
              <a:gd name="connsiteY1" fmla="*/ 288757 h 292032"/>
              <a:gd name="connsiteX2" fmla="*/ 586266 w 586266"/>
              <a:gd name="connsiteY2" fmla="*/ 0 h 292032"/>
              <a:gd name="connsiteX0" fmla="*/ 0 w 586266"/>
              <a:gd name="connsiteY0" fmla="*/ 105003 h 293155"/>
              <a:gd name="connsiteX1" fmla="*/ 415636 w 586266"/>
              <a:gd name="connsiteY1" fmla="*/ 288757 h 293155"/>
              <a:gd name="connsiteX2" fmla="*/ 586266 w 586266"/>
              <a:gd name="connsiteY2" fmla="*/ 0 h 293155"/>
              <a:gd name="connsiteX0" fmla="*/ 0 w 586266"/>
              <a:gd name="connsiteY0" fmla="*/ 105003 h 293452"/>
              <a:gd name="connsiteX1" fmla="*/ 415636 w 586266"/>
              <a:gd name="connsiteY1" fmla="*/ 288757 h 293452"/>
              <a:gd name="connsiteX2" fmla="*/ 586266 w 586266"/>
              <a:gd name="connsiteY2" fmla="*/ 0 h 293452"/>
              <a:gd name="connsiteX0" fmla="*/ 0 w 586266"/>
              <a:gd name="connsiteY0" fmla="*/ 105003 h 293155"/>
              <a:gd name="connsiteX1" fmla="*/ 415636 w 586266"/>
              <a:gd name="connsiteY1" fmla="*/ 288757 h 293155"/>
              <a:gd name="connsiteX2" fmla="*/ 586266 w 586266"/>
              <a:gd name="connsiteY2" fmla="*/ 0 h 293155"/>
              <a:gd name="connsiteX0" fmla="*/ 0 w 604284"/>
              <a:gd name="connsiteY0" fmla="*/ 114012 h 294402"/>
              <a:gd name="connsiteX1" fmla="*/ 433654 w 604284"/>
              <a:gd name="connsiteY1" fmla="*/ 288757 h 294402"/>
              <a:gd name="connsiteX2" fmla="*/ 604284 w 604284"/>
              <a:gd name="connsiteY2" fmla="*/ 0 h 294402"/>
              <a:gd name="connsiteX0" fmla="*/ 0 w 577257"/>
              <a:gd name="connsiteY0" fmla="*/ 118517 h 295122"/>
              <a:gd name="connsiteX1" fmla="*/ 406627 w 577257"/>
              <a:gd name="connsiteY1" fmla="*/ 288757 h 295122"/>
              <a:gd name="connsiteX2" fmla="*/ 577257 w 577257"/>
              <a:gd name="connsiteY2" fmla="*/ 0 h 295122"/>
              <a:gd name="connsiteX0" fmla="*/ 0 w 577257"/>
              <a:gd name="connsiteY0" fmla="*/ 118517 h 295572"/>
              <a:gd name="connsiteX1" fmla="*/ 406627 w 577257"/>
              <a:gd name="connsiteY1" fmla="*/ 288757 h 295572"/>
              <a:gd name="connsiteX2" fmla="*/ 577257 w 577257"/>
              <a:gd name="connsiteY2" fmla="*/ 0 h 295572"/>
              <a:gd name="connsiteX0" fmla="*/ 0 w 577257"/>
              <a:gd name="connsiteY0" fmla="*/ 118517 h 295572"/>
              <a:gd name="connsiteX1" fmla="*/ 406627 w 577257"/>
              <a:gd name="connsiteY1" fmla="*/ 288757 h 295572"/>
              <a:gd name="connsiteX2" fmla="*/ 577257 w 577257"/>
              <a:gd name="connsiteY2" fmla="*/ 0 h 295572"/>
              <a:gd name="connsiteX0" fmla="*/ 0 w 577257"/>
              <a:gd name="connsiteY0" fmla="*/ 0 h 378360"/>
              <a:gd name="connsiteX1" fmla="*/ 406627 w 577257"/>
              <a:gd name="connsiteY1" fmla="*/ 377833 h 378360"/>
              <a:gd name="connsiteX2" fmla="*/ 577257 w 577257"/>
              <a:gd name="connsiteY2" fmla="*/ 89076 h 378360"/>
              <a:gd name="connsiteX0" fmla="*/ 0 w 577257"/>
              <a:gd name="connsiteY0" fmla="*/ 0 h 689487"/>
              <a:gd name="connsiteX1" fmla="*/ 401684 w 577257"/>
              <a:gd name="connsiteY1" fmla="*/ 689223 h 689487"/>
              <a:gd name="connsiteX2" fmla="*/ 577257 w 577257"/>
              <a:gd name="connsiteY2" fmla="*/ 89076 h 689487"/>
              <a:gd name="connsiteX0" fmla="*/ 0 w 2089724"/>
              <a:gd name="connsiteY0" fmla="*/ 0 h 701929"/>
              <a:gd name="connsiteX1" fmla="*/ 401684 w 2089724"/>
              <a:gd name="connsiteY1" fmla="*/ 689223 h 701929"/>
              <a:gd name="connsiteX2" fmla="*/ 2089724 w 2089724"/>
              <a:gd name="connsiteY2" fmla="*/ 464721 h 701929"/>
              <a:gd name="connsiteX0" fmla="*/ 0 w 2247890"/>
              <a:gd name="connsiteY0" fmla="*/ 0 h 698751"/>
              <a:gd name="connsiteX1" fmla="*/ 401684 w 2247890"/>
              <a:gd name="connsiteY1" fmla="*/ 689223 h 698751"/>
              <a:gd name="connsiteX2" fmla="*/ 2247890 w 2247890"/>
              <a:gd name="connsiteY2" fmla="*/ 420236 h 698751"/>
              <a:gd name="connsiteX0" fmla="*/ 0 w 2272603"/>
              <a:gd name="connsiteY0" fmla="*/ 0 h 693619"/>
              <a:gd name="connsiteX1" fmla="*/ 426397 w 2272603"/>
              <a:gd name="connsiteY1" fmla="*/ 684280 h 693619"/>
              <a:gd name="connsiteX2" fmla="*/ 2272603 w 2272603"/>
              <a:gd name="connsiteY2" fmla="*/ 415293 h 693619"/>
              <a:gd name="connsiteX0" fmla="*/ 69207 w 2341810"/>
              <a:gd name="connsiteY0" fmla="*/ 0 h 693619"/>
              <a:gd name="connsiteX1" fmla="*/ 495604 w 2341810"/>
              <a:gd name="connsiteY1" fmla="*/ 684280 h 693619"/>
              <a:gd name="connsiteX2" fmla="*/ 2341810 w 2341810"/>
              <a:gd name="connsiteY2" fmla="*/ 415293 h 693619"/>
              <a:gd name="connsiteX0" fmla="*/ 72995 w 2317023"/>
              <a:gd name="connsiteY0" fmla="*/ 0 h 706808"/>
              <a:gd name="connsiteX1" fmla="*/ 470817 w 2317023"/>
              <a:gd name="connsiteY1" fmla="*/ 696980 h 706808"/>
              <a:gd name="connsiteX2" fmla="*/ 2317023 w 2317023"/>
              <a:gd name="connsiteY2" fmla="*/ 427993 h 706808"/>
              <a:gd name="connsiteX0" fmla="*/ 70134 w 2193512"/>
              <a:gd name="connsiteY0" fmla="*/ 0 h 705109"/>
              <a:gd name="connsiteX1" fmla="*/ 467956 w 2193512"/>
              <a:gd name="connsiteY1" fmla="*/ 696980 h 705109"/>
              <a:gd name="connsiteX2" fmla="*/ 2193512 w 2193512"/>
              <a:gd name="connsiteY2" fmla="*/ 399418 h 705109"/>
              <a:gd name="connsiteX0" fmla="*/ 183867 w 2307245"/>
              <a:gd name="connsiteY0" fmla="*/ 0 h 702022"/>
              <a:gd name="connsiteX1" fmla="*/ 581689 w 2307245"/>
              <a:gd name="connsiteY1" fmla="*/ 696980 h 702022"/>
              <a:gd name="connsiteX2" fmla="*/ 2307245 w 2307245"/>
              <a:gd name="connsiteY2" fmla="*/ 399418 h 702022"/>
              <a:gd name="connsiteX0" fmla="*/ 102660 w 2226038"/>
              <a:gd name="connsiteY0" fmla="*/ 0 h 701473"/>
              <a:gd name="connsiteX1" fmla="*/ 500482 w 2226038"/>
              <a:gd name="connsiteY1" fmla="*/ 696980 h 701473"/>
              <a:gd name="connsiteX2" fmla="*/ 2226038 w 2226038"/>
              <a:gd name="connsiteY2" fmla="*/ 399418 h 701473"/>
              <a:gd name="connsiteX0" fmla="*/ 71824 w 2182502"/>
              <a:gd name="connsiteY0" fmla="*/ 0 h 718260"/>
              <a:gd name="connsiteX1" fmla="*/ 456946 w 2182502"/>
              <a:gd name="connsiteY1" fmla="*/ 709680 h 718260"/>
              <a:gd name="connsiteX2" fmla="*/ 2182502 w 2182502"/>
              <a:gd name="connsiteY2" fmla="*/ 412118 h 718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2502" h="718260">
                <a:moveTo>
                  <a:pt x="71824" y="0"/>
                </a:moveTo>
                <a:cubicBezTo>
                  <a:pt x="-123777" y="176228"/>
                  <a:pt x="105166" y="640994"/>
                  <a:pt x="456946" y="709680"/>
                </a:cubicBezTo>
                <a:cubicBezTo>
                  <a:pt x="808726" y="778366"/>
                  <a:pt x="2182502" y="412118"/>
                  <a:pt x="2182502" y="412118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l="5589"/>
          <a:stretch/>
        </p:blipFill>
        <p:spPr>
          <a:xfrm>
            <a:off x="5917407" y="3144076"/>
            <a:ext cx="1031584" cy="205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7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/>
          <p:cNvSpPr/>
          <p:nvPr/>
        </p:nvSpPr>
        <p:spPr>
          <a:xfrm>
            <a:off x="6721907" y="4609210"/>
            <a:ext cx="623039" cy="260681"/>
          </a:xfrm>
          <a:custGeom>
            <a:avLst/>
            <a:gdLst>
              <a:gd name="connsiteX0" fmla="*/ 0 w 665018"/>
              <a:gd name="connsiteY0" fmla="*/ 0 h 433728"/>
              <a:gd name="connsiteX1" fmla="*/ 441887 w 665018"/>
              <a:gd name="connsiteY1" fmla="*/ 371885 h 433728"/>
              <a:gd name="connsiteX2" fmla="*/ 665018 w 665018"/>
              <a:gd name="connsiteY2" fmla="*/ 433137 h 433728"/>
              <a:gd name="connsiteX0" fmla="*/ 0 w 487071"/>
              <a:gd name="connsiteY0" fmla="*/ 245006 h 621144"/>
              <a:gd name="connsiteX1" fmla="*/ 441887 w 487071"/>
              <a:gd name="connsiteY1" fmla="*/ 616891 h 621144"/>
              <a:gd name="connsiteX2" fmla="*/ 472513 w 487071"/>
              <a:gd name="connsiteY2" fmla="*/ 0 h 621144"/>
              <a:gd name="connsiteX0" fmla="*/ 0 w 472513"/>
              <a:gd name="connsiteY0" fmla="*/ 245006 h 394309"/>
              <a:gd name="connsiteX1" fmla="*/ 350009 w 472513"/>
              <a:gd name="connsiteY1" fmla="*/ 376259 h 394309"/>
              <a:gd name="connsiteX2" fmla="*/ 472513 w 472513"/>
              <a:gd name="connsiteY2" fmla="*/ 0 h 394309"/>
              <a:gd name="connsiteX0" fmla="*/ 0 w 472513"/>
              <a:gd name="connsiteY0" fmla="*/ 245006 h 384840"/>
              <a:gd name="connsiteX1" fmla="*/ 350009 w 472513"/>
              <a:gd name="connsiteY1" fmla="*/ 376259 h 384840"/>
              <a:gd name="connsiteX2" fmla="*/ 472513 w 472513"/>
              <a:gd name="connsiteY2" fmla="*/ 0 h 384840"/>
              <a:gd name="connsiteX0" fmla="*/ 0 w 520639"/>
              <a:gd name="connsiteY0" fmla="*/ 157504 h 300473"/>
              <a:gd name="connsiteX1" fmla="*/ 350009 w 520639"/>
              <a:gd name="connsiteY1" fmla="*/ 288757 h 300473"/>
              <a:gd name="connsiteX2" fmla="*/ 520639 w 520639"/>
              <a:gd name="connsiteY2" fmla="*/ 0 h 300473"/>
              <a:gd name="connsiteX0" fmla="*/ 0 w 586266"/>
              <a:gd name="connsiteY0" fmla="*/ 105003 h 292032"/>
              <a:gd name="connsiteX1" fmla="*/ 415636 w 586266"/>
              <a:gd name="connsiteY1" fmla="*/ 288757 h 292032"/>
              <a:gd name="connsiteX2" fmla="*/ 586266 w 586266"/>
              <a:gd name="connsiteY2" fmla="*/ 0 h 292032"/>
              <a:gd name="connsiteX0" fmla="*/ 0 w 586266"/>
              <a:gd name="connsiteY0" fmla="*/ 105003 h 293155"/>
              <a:gd name="connsiteX1" fmla="*/ 415636 w 586266"/>
              <a:gd name="connsiteY1" fmla="*/ 288757 h 293155"/>
              <a:gd name="connsiteX2" fmla="*/ 586266 w 586266"/>
              <a:gd name="connsiteY2" fmla="*/ 0 h 293155"/>
              <a:gd name="connsiteX0" fmla="*/ 0 w 586266"/>
              <a:gd name="connsiteY0" fmla="*/ 105003 h 293452"/>
              <a:gd name="connsiteX1" fmla="*/ 415636 w 586266"/>
              <a:gd name="connsiteY1" fmla="*/ 288757 h 293452"/>
              <a:gd name="connsiteX2" fmla="*/ 586266 w 586266"/>
              <a:gd name="connsiteY2" fmla="*/ 0 h 293452"/>
              <a:gd name="connsiteX0" fmla="*/ 0 w 586266"/>
              <a:gd name="connsiteY0" fmla="*/ 105003 h 293155"/>
              <a:gd name="connsiteX1" fmla="*/ 415636 w 586266"/>
              <a:gd name="connsiteY1" fmla="*/ 288757 h 293155"/>
              <a:gd name="connsiteX2" fmla="*/ 586266 w 586266"/>
              <a:gd name="connsiteY2" fmla="*/ 0 h 293155"/>
              <a:gd name="connsiteX0" fmla="*/ 0 w 604284"/>
              <a:gd name="connsiteY0" fmla="*/ 114012 h 294402"/>
              <a:gd name="connsiteX1" fmla="*/ 433654 w 604284"/>
              <a:gd name="connsiteY1" fmla="*/ 288757 h 294402"/>
              <a:gd name="connsiteX2" fmla="*/ 604284 w 604284"/>
              <a:gd name="connsiteY2" fmla="*/ 0 h 294402"/>
              <a:gd name="connsiteX0" fmla="*/ 0 w 577257"/>
              <a:gd name="connsiteY0" fmla="*/ 118517 h 295122"/>
              <a:gd name="connsiteX1" fmla="*/ 406627 w 577257"/>
              <a:gd name="connsiteY1" fmla="*/ 288757 h 295122"/>
              <a:gd name="connsiteX2" fmla="*/ 577257 w 577257"/>
              <a:gd name="connsiteY2" fmla="*/ 0 h 295122"/>
              <a:gd name="connsiteX0" fmla="*/ 0 w 577257"/>
              <a:gd name="connsiteY0" fmla="*/ 118517 h 295572"/>
              <a:gd name="connsiteX1" fmla="*/ 406627 w 577257"/>
              <a:gd name="connsiteY1" fmla="*/ 288757 h 295572"/>
              <a:gd name="connsiteX2" fmla="*/ 577257 w 577257"/>
              <a:gd name="connsiteY2" fmla="*/ 0 h 295572"/>
              <a:gd name="connsiteX0" fmla="*/ 0 w 577257"/>
              <a:gd name="connsiteY0" fmla="*/ 118517 h 295572"/>
              <a:gd name="connsiteX1" fmla="*/ 406627 w 577257"/>
              <a:gd name="connsiteY1" fmla="*/ 288757 h 295572"/>
              <a:gd name="connsiteX2" fmla="*/ 577257 w 577257"/>
              <a:gd name="connsiteY2" fmla="*/ 0 h 295572"/>
              <a:gd name="connsiteX0" fmla="*/ 0 w 577257"/>
              <a:gd name="connsiteY0" fmla="*/ 0 h 378360"/>
              <a:gd name="connsiteX1" fmla="*/ 406627 w 577257"/>
              <a:gd name="connsiteY1" fmla="*/ 377833 h 378360"/>
              <a:gd name="connsiteX2" fmla="*/ 577257 w 577257"/>
              <a:gd name="connsiteY2" fmla="*/ 89076 h 378360"/>
              <a:gd name="connsiteX0" fmla="*/ 0 w 577257"/>
              <a:gd name="connsiteY0" fmla="*/ 0 h 689487"/>
              <a:gd name="connsiteX1" fmla="*/ 401684 w 577257"/>
              <a:gd name="connsiteY1" fmla="*/ 689223 h 689487"/>
              <a:gd name="connsiteX2" fmla="*/ 577257 w 577257"/>
              <a:gd name="connsiteY2" fmla="*/ 89076 h 689487"/>
              <a:gd name="connsiteX0" fmla="*/ 0 w 2089724"/>
              <a:gd name="connsiteY0" fmla="*/ 0 h 701929"/>
              <a:gd name="connsiteX1" fmla="*/ 401684 w 2089724"/>
              <a:gd name="connsiteY1" fmla="*/ 689223 h 701929"/>
              <a:gd name="connsiteX2" fmla="*/ 2089724 w 2089724"/>
              <a:gd name="connsiteY2" fmla="*/ 464721 h 701929"/>
              <a:gd name="connsiteX0" fmla="*/ 0 w 2247890"/>
              <a:gd name="connsiteY0" fmla="*/ 0 h 698751"/>
              <a:gd name="connsiteX1" fmla="*/ 401684 w 2247890"/>
              <a:gd name="connsiteY1" fmla="*/ 689223 h 698751"/>
              <a:gd name="connsiteX2" fmla="*/ 2247890 w 2247890"/>
              <a:gd name="connsiteY2" fmla="*/ 420236 h 698751"/>
              <a:gd name="connsiteX0" fmla="*/ 0 w 2272603"/>
              <a:gd name="connsiteY0" fmla="*/ 0 h 693619"/>
              <a:gd name="connsiteX1" fmla="*/ 426397 w 2272603"/>
              <a:gd name="connsiteY1" fmla="*/ 684280 h 693619"/>
              <a:gd name="connsiteX2" fmla="*/ 2272603 w 2272603"/>
              <a:gd name="connsiteY2" fmla="*/ 415293 h 693619"/>
              <a:gd name="connsiteX0" fmla="*/ 69207 w 2341810"/>
              <a:gd name="connsiteY0" fmla="*/ 0 h 693619"/>
              <a:gd name="connsiteX1" fmla="*/ 495604 w 2341810"/>
              <a:gd name="connsiteY1" fmla="*/ 684280 h 693619"/>
              <a:gd name="connsiteX2" fmla="*/ 2341810 w 2341810"/>
              <a:gd name="connsiteY2" fmla="*/ 415293 h 693619"/>
              <a:gd name="connsiteX0" fmla="*/ 72995 w 2317023"/>
              <a:gd name="connsiteY0" fmla="*/ 0 h 706808"/>
              <a:gd name="connsiteX1" fmla="*/ 470817 w 2317023"/>
              <a:gd name="connsiteY1" fmla="*/ 696980 h 706808"/>
              <a:gd name="connsiteX2" fmla="*/ 2317023 w 2317023"/>
              <a:gd name="connsiteY2" fmla="*/ 427993 h 706808"/>
              <a:gd name="connsiteX0" fmla="*/ 70134 w 2193512"/>
              <a:gd name="connsiteY0" fmla="*/ 0 h 705109"/>
              <a:gd name="connsiteX1" fmla="*/ 467956 w 2193512"/>
              <a:gd name="connsiteY1" fmla="*/ 696980 h 705109"/>
              <a:gd name="connsiteX2" fmla="*/ 2193512 w 2193512"/>
              <a:gd name="connsiteY2" fmla="*/ 399418 h 705109"/>
              <a:gd name="connsiteX0" fmla="*/ 183867 w 2307245"/>
              <a:gd name="connsiteY0" fmla="*/ 0 h 702022"/>
              <a:gd name="connsiteX1" fmla="*/ 581689 w 2307245"/>
              <a:gd name="connsiteY1" fmla="*/ 696980 h 702022"/>
              <a:gd name="connsiteX2" fmla="*/ 2307245 w 2307245"/>
              <a:gd name="connsiteY2" fmla="*/ 399418 h 702022"/>
              <a:gd name="connsiteX0" fmla="*/ 102660 w 2226038"/>
              <a:gd name="connsiteY0" fmla="*/ 0 h 701473"/>
              <a:gd name="connsiteX1" fmla="*/ 500482 w 2226038"/>
              <a:gd name="connsiteY1" fmla="*/ 696980 h 701473"/>
              <a:gd name="connsiteX2" fmla="*/ 2226038 w 2226038"/>
              <a:gd name="connsiteY2" fmla="*/ 399418 h 701473"/>
              <a:gd name="connsiteX0" fmla="*/ 71824 w 2182502"/>
              <a:gd name="connsiteY0" fmla="*/ 0 h 718260"/>
              <a:gd name="connsiteX1" fmla="*/ 456946 w 2182502"/>
              <a:gd name="connsiteY1" fmla="*/ 709680 h 718260"/>
              <a:gd name="connsiteX2" fmla="*/ 2182502 w 2182502"/>
              <a:gd name="connsiteY2" fmla="*/ 412118 h 718260"/>
              <a:gd name="connsiteX0" fmla="*/ 53373 w 1191899"/>
              <a:gd name="connsiteY0" fmla="*/ 415654 h 1130851"/>
              <a:gd name="connsiteX1" fmla="*/ 438495 w 1191899"/>
              <a:gd name="connsiteY1" fmla="*/ 1125334 h 1130851"/>
              <a:gd name="connsiteX2" fmla="*/ 1191899 w 1191899"/>
              <a:gd name="connsiteY2" fmla="*/ 0 h 1130851"/>
              <a:gd name="connsiteX0" fmla="*/ 46864 w 1185390"/>
              <a:gd name="connsiteY0" fmla="*/ 583770 h 612923"/>
              <a:gd name="connsiteX1" fmla="*/ 508988 w 1185390"/>
              <a:gd name="connsiteY1" fmla="*/ 13290 h 612923"/>
              <a:gd name="connsiteX2" fmla="*/ 1185390 w 1185390"/>
              <a:gd name="connsiteY2" fmla="*/ 168116 h 612923"/>
              <a:gd name="connsiteX0" fmla="*/ 70264 w 958533"/>
              <a:gd name="connsiteY0" fmla="*/ 513132 h 544496"/>
              <a:gd name="connsiteX1" fmla="*/ 282131 w 958533"/>
              <a:gd name="connsiteY1" fmla="*/ 10029 h 544496"/>
              <a:gd name="connsiteX2" fmla="*/ 958533 w 958533"/>
              <a:gd name="connsiteY2" fmla="*/ 164855 h 544496"/>
              <a:gd name="connsiteX0" fmla="*/ 54302 w 942571"/>
              <a:gd name="connsiteY0" fmla="*/ 349061 h 392020"/>
              <a:gd name="connsiteX1" fmla="*/ 391297 w 942571"/>
              <a:gd name="connsiteY1" fmla="*/ 48088 h 392020"/>
              <a:gd name="connsiteX2" fmla="*/ 942571 w 942571"/>
              <a:gd name="connsiteY2" fmla="*/ 784 h 392020"/>
              <a:gd name="connsiteX0" fmla="*/ 4941 w 893210"/>
              <a:gd name="connsiteY0" fmla="*/ 349061 h 349061"/>
              <a:gd name="connsiteX1" fmla="*/ 341936 w 893210"/>
              <a:gd name="connsiteY1" fmla="*/ 48088 h 349061"/>
              <a:gd name="connsiteX2" fmla="*/ 893210 w 893210"/>
              <a:gd name="connsiteY2" fmla="*/ 784 h 349061"/>
              <a:gd name="connsiteX0" fmla="*/ 5515 w 893784"/>
              <a:gd name="connsiteY0" fmla="*/ 348277 h 348277"/>
              <a:gd name="connsiteX1" fmla="*/ 342510 w 893784"/>
              <a:gd name="connsiteY1" fmla="*/ 47304 h 348277"/>
              <a:gd name="connsiteX2" fmla="*/ 893784 w 893784"/>
              <a:gd name="connsiteY2" fmla="*/ 0 h 348277"/>
              <a:gd name="connsiteX0" fmla="*/ 4828 w 854596"/>
              <a:gd name="connsiteY0" fmla="*/ 317605 h 317605"/>
              <a:gd name="connsiteX1" fmla="*/ 341823 w 854596"/>
              <a:gd name="connsiteY1" fmla="*/ 16632 h 317605"/>
              <a:gd name="connsiteX2" fmla="*/ 854596 w 854596"/>
              <a:gd name="connsiteY2" fmla="*/ 36705 h 317605"/>
              <a:gd name="connsiteX0" fmla="*/ 4521 w 854289"/>
              <a:gd name="connsiteY0" fmla="*/ 309640 h 309640"/>
              <a:gd name="connsiteX1" fmla="*/ 341516 w 854289"/>
              <a:gd name="connsiteY1" fmla="*/ 8667 h 309640"/>
              <a:gd name="connsiteX2" fmla="*/ 854289 w 854289"/>
              <a:gd name="connsiteY2" fmla="*/ 28740 h 309640"/>
              <a:gd name="connsiteX0" fmla="*/ 4084 w 853852"/>
              <a:gd name="connsiteY0" fmla="*/ 303625 h 303625"/>
              <a:gd name="connsiteX1" fmla="*/ 341079 w 853852"/>
              <a:gd name="connsiteY1" fmla="*/ 2652 h 303625"/>
              <a:gd name="connsiteX2" fmla="*/ 853852 w 853852"/>
              <a:gd name="connsiteY2" fmla="*/ 22725 h 303625"/>
              <a:gd name="connsiteX0" fmla="*/ 0 w 849768"/>
              <a:gd name="connsiteY0" fmla="*/ 303625 h 303625"/>
              <a:gd name="connsiteX1" fmla="*/ 336995 w 849768"/>
              <a:gd name="connsiteY1" fmla="*/ 2652 h 303625"/>
              <a:gd name="connsiteX2" fmla="*/ 849768 w 849768"/>
              <a:gd name="connsiteY2" fmla="*/ 22725 h 303625"/>
              <a:gd name="connsiteX0" fmla="*/ 0 w 849768"/>
              <a:gd name="connsiteY0" fmla="*/ 304728 h 304728"/>
              <a:gd name="connsiteX1" fmla="*/ 336995 w 849768"/>
              <a:gd name="connsiteY1" fmla="*/ 3755 h 304728"/>
              <a:gd name="connsiteX2" fmla="*/ 849768 w 849768"/>
              <a:gd name="connsiteY2" fmla="*/ 23828 h 304728"/>
              <a:gd name="connsiteX0" fmla="*/ 0 w 830718"/>
              <a:gd name="connsiteY0" fmla="*/ 348470 h 348470"/>
              <a:gd name="connsiteX1" fmla="*/ 336995 w 830718"/>
              <a:gd name="connsiteY1" fmla="*/ 47497 h 348470"/>
              <a:gd name="connsiteX2" fmla="*/ 830718 w 830718"/>
              <a:gd name="connsiteY2" fmla="*/ 895 h 348470"/>
              <a:gd name="connsiteX0" fmla="*/ 0 w 830718"/>
              <a:gd name="connsiteY0" fmla="*/ 347575 h 347575"/>
              <a:gd name="connsiteX1" fmla="*/ 336995 w 830718"/>
              <a:gd name="connsiteY1" fmla="*/ 46602 h 347575"/>
              <a:gd name="connsiteX2" fmla="*/ 830718 w 830718"/>
              <a:gd name="connsiteY2" fmla="*/ 0 h 347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0718" h="347575">
                <a:moveTo>
                  <a:pt x="0" y="347575"/>
                </a:moveTo>
                <a:cubicBezTo>
                  <a:pt x="25078" y="157742"/>
                  <a:pt x="214417" y="85481"/>
                  <a:pt x="336995" y="46602"/>
                </a:cubicBezTo>
                <a:cubicBezTo>
                  <a:pt x="459573" y="7723"/>
                  <a:pt x="830718" y="0"/>
                  <a:pt x="830718" y="0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IoT: Creating and Enforcing Policy</a:t>
            </a:r>
          </a:p>
        </p:txBody>
      </p:sp>
      <p:pic>
        <p:nvPicPr>
          <p:cNvPr id="4" name="Picture 3" descr="business-person-silhouette-wearing-tie_318-4998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53" y="4941270"/>
            <a:ext cx="529740" cy="529740"/>
          </a:xfrm>
          <a:prstGeom prst="rect">
            <a:avLst/>
          </a:prstGeom>
        </p:spPr>
      </p:pic>
      <p:pic>
        <p:nvPicPr>
          <p:cNvPr id="5" name="Picture 4" descr="610Qf-n7xsL._SL1500_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5" t="24441" r="34440" b="22898"/>
          <a:stretch/>
        </p:blipFill>
        <p:spPr>
          <a:xfrm>
            <a:off x="6179622" y="4831110"/>
            <a:ext cx="579457" cy="1009260"/>
          </a:xfrm>
          <a:prstGeom prst="rect">
            <a:avLst/>
          </a:prstGeom>
        </p:spPr>
      </p:pic>
      <p:pic>
        <p:nvPicPr>
          <p:cNvPr id="6" name="Picture 5" descr="71mudnCEpsL._SL1500_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2" t="4033" r="21579" b="8032"/>
          <a:stretch/>
        </p:blipFill>
        <p:spPr>
          <a:xfrm>
            <a:off x="1258036" y="3146425"/>
            <a:ext cx="889325" cy="1549502"/>
          </a:xfrm>
          <a:prstGeom prst="rect">
            <a:avLst/>
          </a:prstGeom>
        </p:spPr>
      </p:pic>
      <p:pic>
        <p:nvPicPr>
          <p:cNvPr id="9" name="Picture 8" descr="348351-tp-link-archer-c7-ac1750-dual-band-wireless-ac-gigabit-rout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601" y="3477728"/>
            <a:ext cx="1509781" cy="106982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91473" y="2231057"/>
            <a:ext cx="971962" cy="557280"/>
          </a:xfrm>
          <a:prstGeom prst="rect">
            <a:avLst/>
          </a:prstGeom>
          <a:solidFill>
            <a:srgbClr val="00009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Security Proxy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894651" y="4324050"/>
            <a:ext cx="1166354" cy="790560"/>
          </a:xfrm>
          <a:prstGeom prst="straightConnector1">
            <a:avLst/>
          </a:prstGeom>
          <a:ln w="79375"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702844" y="2820789"/>
            <a:ext cx="476" cy="1025107"/>
          </a:xfrm>
          <a:prstGeom prst="straightConnector1">
            <a:avLst/>
          </a:prstGeom>
          <a:ln w="79375"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164732" y="2820790"/>
            <a:ext cx="2456" cy="1025105"/>
          </a:xfrm>
          <a:prstGeom prst="straightConnector1">
            <a:avLst/>
          </a:prstGeom>
          <a:ln w="79375"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764506" y="4547549"/>
            <a:ext cx="1299410" cy="633851"/>
          </a:xfrm>
          <a:prstGeom prst="straightConnector1">
            <a:avLst/>
          </a:prstGeom>
          <a:ln w="79375"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Freeform 21"/>
          <p:cNvSpPr/>
          <p:nvPr/>
        </p:nvSpPr>
        <p:spPr>
          <a:xfrm>
            <a:off x="7758974" y="5263583"/>
            <a:ext cx="311499" cy="139737"/>
          </a:xfrm>
          <a:custGeom>
            <a:avLst/>
            <a:gdLst>
              <a:gd name="connsiteX0" fmla="*/ 0 w 665018"/>
              <a:gd name="connsiteY0" fmla="*/ 0 h 433728"/>
              <a:gd name="connsiteX1" fmla="*/ 441887 w 665018"/>
              <a:gd name="connsiteY1" fmla="*/ 371885 h 433728"/>
              <a:gd name="connsiteX2" fmla="*/ 665018 w 665018"/>
              <a:gd name="connsiteY2" fmla="*/ 433137 h 433728"/>
              <a:gd name="connsiteX0" fmla="*/ 0 w 487071"/>
              <a:gd name="connsiteY0" fmla="*/ 245006 h 621144"/>
              <a:gd name="connsiteX1" fmla="*/ 441887 w 487071"/>
              <a:gd name="connsiteY1" fmla="*/ 616891 h 621144"/>
              <a:gd name="connsiteX2" fmla="*/ 472513 w 487071"/>
              <a:gd name="connsiteY2" fmla="*/ 0 h 621144"/>
              <a:gd name="connsiteX0" fmla="*/ 0 w 472513"/>
              <a:gd name="connsiteY0" fmla="*/ 245006 h 394309"/>
              <a:gd name="connsiteX1" fmla="*/ 350009 w 472513"/>
              <a:gd name="connsiteY1" fmla="*/ 376259 h 394309"/>
              <a:gd name="connsiteX2" fmla="*/ 472513 w 472513"/>
              <a:gd name="connsiteY2" fmla="*/ 0 h 394309"/>
              <a:gd name="connsiteX0" fmla="*/ 0 w 472513"/>
              <a:gd name="connsiteY0" fmla="*/ 245006 h 384840"/>
              <a:gd name="connsiteX1" fmla="*/ 350009 w 472513"/>
              <a:gd name="connsiteY1" fmla="*/ 376259 h 384840"/>
              <a:gd name="connsiteX2" fmla="*/ 472513 w 472513"/>
              <a:gd name="connsiteY2" fmla="*/ 0 h 384840"/>
              <a:gd name="connsiteX0" fmla="*/ 0 w 520639"/>
              <a:gd name="connsiteY0" fmla="*/ 157504 h 300473"/>
              <a:gd name="connsiteX1" fmla="*/ 350009 w 520639"/>
              <a:gd name="connsiteY1" fmla="*/ 288757 h 300473"/>
              <a:gd name="connsiteX2" fmla="*/ 520639 w 520639"/>
              <a:gd name="connsiteY2" fmla="*/ 0 h 300473"/>
              <a:gd name="connsiteX0" fmla="*/ 0 w 586266"/>
              <a:gd name="connsiteY0" fmla="*/ 105003 h 292032"/>
              <a:gd name="connsiteX1" fmla="*/ 415636 w 586266"/>
              <a:gd name="connsiteY1" fmla="*/ 288757 h 292032"/>
              <a:gd name="connsiteX2" fmla="*/ 586266 w 586266"/>
              <a:gd name="connsiteY2" fmla="*/ 0 h 292032"/>
              <a:gd name="connsiteX0" fmla="*/ 0 w 586266"/>
              <a:gd name="connsiteY0" fmla="*/ 105003 h 293155"/>
              <a:gd name="connsiteX1" fmla="*/ 415636 w 586266"/>
              <a:gd name="connsiteY1" fmla="*/ 288757 h 293155"/>
              <a:gd name="connsiteX2" fmla="*/ 586266 w 586266"/>
              <a:gd name="connsiteY2" fmla="*/ 0 h 293155"/>
              <a:gd name="connsiteX0" fmla="*/ 0 w 586266"/>
              <a:gd name="connsiteY0" fmla="*/ 105003 h 293452"/>
              <a:gd name="connsiteX1" fmla="*/ 415636 w 586266"/>
              <a:gd name="connsiteY1" fmla="*/ 288757 h 293452"/>
              <a:gd name="connsiteX2" fmla="*/ 586266 w 586266"/>
              <a:gd name="connsiteY2" fmla="*/ 0 h 293452"/>
              <a:gd name="connsiteX0" fmla="*/ 0 w 586266"/>
              <a:gd name="connsiteY0" fmla="*/ 105003 h 293155"/>
              <a:gd name="connsiteX1" fmla="*/ 415636 w 586266"/>
              <a:gd name="connsiteY1" fmla="*/ 288757 h 293155"/>
              <a:gd name="connsiteX2" fmla="*/ 586266 w 586266"/>
              <a:gd name="connsiteY2" fmla="*/ 0 h 293155"/>
              <a:gd name="connsiteX0" fmla="*/ 0 w 604284"/>
              <a:gd name="connsiteY0" fmla="*/ 114012 h 294402"/>
              <a:gd name="connsiteX1" fmla="*/ 433654 w 604284"/>
              <a:gd name="connsiteY1" fmla="*/ 288757 h 294402"/>
              <a:gd name="connsiteX2" fmla="*/ 604284 w 604284"/>
              <a:gd name="connsiteY2" fmla="*/ 0 h 294402"/>
              <a:gd name="connsiteX0" fmla="*/ 0 w 577257"/>
              <a:gd name="connsiteY0" fmla="*/ 118517 h 295122"/>
              <a:gd name="connsiteX1" fmla="*/ 406627 w 577257"/>
              <a:gd name="connsiteY1" fmla="*/ 288757 h 295122"/>
              <a:gd name="connsiteX2" fmla="*/ 577257 w 577257"/>
              <a:gd name="connsiteY2" fmla="*/ 0 h 295122"/>
              <a:gd name="connsiteX0" fmla="*/ 0 w 577257"/>
              <a:gd name="connsiteY0" fmla="*/ 118517 h 295572"/>
              <a:gd name="connsiteX1" fmla="*/ 406627 w 577257"/>
              <a:gd name="connsiteY1" fmla="*/ 288757 h 295572"/>
              <a:gd name="connsiteX2" fmla="*/ 577257 w 577257"/>
              <a:gd name="connsiteY2" fmla="*/ 0 h 295572"/>
              <a:gd name="connsiteX0" fmla="*/ 0 w 577257"/>
              <a:gd name="connsiteY0" fmla="*/ 118517 h 295572"/>
              <a:gd name="connsiteX1" fmla="*/ 406627 w 577257"/>
              <a:gd name="connsiteY1" fmla="*/ 288757 h 295572"/>
              <a:gd name="connsiteX2" fmla="*/ 577257 w 577257"/>
              <a:gd name="connsiteY2" fmla="*/ 0 h 295572"/>
              <a:gd name="connsiteX0" fmla="*/ 0 w 612182"/>
              <a:gd name="connsiteY0" fmla="*/ 77242 h 290721"/>
              <a:gd name="connsiteX1" fmla="*/ 441552 w 612182"/>
              <a:gd name="connsiteY1" fmla="*/ 288757 h 290721"/>
              <a:gd name="connsiteX2" fmla="*/ 612182 w 612182"/>
              <a:gd name="connsiteY2" fmla="*/ 0 h 290721"/>
              <a:gd name="connsiteX0" fmla="*/ 0 w 539157"/>
              <a:gd name="connsiteY0" fmla="*/ 0 h 221470"/>
              <a:gd name="connsiteX1" fmla="*/ 441552 w 539157"/>
              <a:gd name="connsiteY1" fmla="*/ 211515 h 221470"/>
              <a:gd name="connsiteX2" fmla="*/ 539157 w 539157"/>
              <a:gd name="connsiteY2" fmla="*/ 189458 h 221470"/>
              <a:gd name="connsiteX0" fmla="*/ 0 w 539157"/>
              <a:gd name="connsiteY0" fmla="*/ 0 h 216031"/>
              <a:gd name="connsiteX1" fmla="*/ 285977 w 539157"/>
              <a:gd name="connsiteY1" fmla="*/ 205165 h 216031"/>
              <a:gd name="connsiteX2" fmla="*/ 539157 w 539157"/>
              <a:gd name="connsiteY2" fmla="*/ 189458 h 216031"/>
              <a:gd name="connsiteX0" fmla="*/ 0 w 421682"/>
              <a:gd name="connsiteY0" fmla="*/ 0 h 220418"/>
              <a:gd name="connsiteX1" fmla="*/ 285977 w 421682"/>
              <a:gd name="connsiteY1" fmla="*/ 205165 h 220418"/>
              <a:gd name="connsiteX2" fmla="*/ 421682 w 421682"/>
              <a:gd name="connsiteY2" fmla="*/ 205333 h 220418"/>
              <a:gd name="connsiteX0" fmla="*/ 0 w 421682"/>
              <a:gd name="connsiteY0" fmla="*/ 0 h 211951"/>
              <a:gd name="connsiteX1" fmla="*/ 285977 w 421682"/>
              <a:gd name="connsiteY1" fmla="*/ 205165 h 211951"/>
              <a:gd name="connsiteX2" fmla="*/ 421682 w 421682"/>
              <a:gd name="connsiteY2" fmla="*/ 205333 h 211951"/>
              <a:gd name="connsiteX0" fmla="*/ 0 w 415332"/>
              <a:gd name="connsiteY0" fmla="*/ 0 h 186316"/>
              <a:gd name="connsiteX1" fmla="*/ 279627 w 415332"/>
              <a:gd name="connsiteY1" fmla="*/ 173415 h 186316"/>
              <a:gd name="connsiteX2" fmla="*/ 415332 w 415332"/>
              <a:gd name="connsiteY2" fmla="*/ 173583 h 186316"/>
              <a:gd name="connsiteX0" fmla="*/ 0 w 415332"/>
              <a:gd name="connsiteY0" fmla="*/ 0 h 186316"/>
              <a:gd name="connsiteX1" fmla="*/ 279627 w 415332"/>
              <a:gd name="connsiteY1" fmla="*/ 173415 h 186316"/>
              <a:gd name="connsiteX2" fmla="*/ 415332 w 415332"/>
              <a:gd name="connsiteY2" fmla="*/ 173583 h 18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5332" h="186316">
                <a:moveTo>
                  <a:pt x="0" y="0"/>
                </a:moveTo>
                <a:cubicBezTo>
                  <a:pt x="179684" y="166703"/>
                  <a:pt x="210405" y="144485"/>
                  <a:pt x="279627" y="173415"/>
                </a:cubicBezTo>
                <a:cubicBezTo>
                  <a:pt x="348849" y="202345"/>
                  <a:pt x="415332" y="173583"/>
                  <a:pt x="415332" y="173583"/>
                </a:cubicBezTo>
              </a:path>
            </a:pathLst>
          </a:custGeom>
          <a:noFill/>
          <a:ln w="603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/>
          <a:srcRect l="5589"/>
          <a:stretch/>
        </p:blipFill>
        <p:spPr>
          <a:xfrm>
            <a:off x="7301714" y="4121392"/>
            <a:ext cx="585930" cy="11674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/>
          <a:srcRect l="2005"/>
          <a:stretch/>
        </p:blipFill>
        <p:spPr>
          <a:xfrm>
            <a:off x="8018623" y="4941270"/>
            <a:ext cx="950115" cy="969562"/>
          </a:xfrm>
          <a:prstGeom prst="rect">
            <a:avLst/>
          </a:prstGeom>
        </p:spPr>
      </p:pic>
      <p:sp>
        <p:nvSpPr>
          <p:cNvPr id="31" name="Cloud Callout 30"/>
          <p:cNvSpPr/>
          <p:nvPr/>
        </p:nvSpPr>
        <p:spPr>
          <a:xfrm>
            <a:off x="4482193" y="2385451"/>
            <a:ext cx="2164629" cy="1009260"/>
          </a:xfrm>
          <a:prstGeom prst="cloudCallout">
            <a:avLst>
              <a:gd name="adj1" fmla="val -53555"/>
              <a:gd name="adj2" fmla="val -62572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this too frequent?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05"/>
          <a:stretch/>
        </p:blipFill>
        <p:spPr>
          <a:xfrm>
            <a:off x="8018623" y="4941270"/>
            <a:ext cx="950115" cy="96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1DFC-0DF9-3EE7-F5FD-BF4CCF3A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IoT: Access Control State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464B8-E1AF-9414-FD52-0DBE905D3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120239"/>
            <a:ext cx="8229600" cy="123611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Zorigtbaatar</a:t>
            </a:r>
            <a:r>
              <a:rPr lang="en-US" i="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Chuluundorj</a:t>
            </a:r>
            <a:r>
              <a:rPr lang="en-US" i="0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Shuwen</a:t>
            </a:r>
            <a:r>
              <a:rPr lang="en-US" i="0" dirty="0">
                <a:solidFill>
                  <a:srgbClr val="000000"/>
                </a:solidFill>
                <a:effectLst/>
                <a:latin typeface="Helvetica" pitchFamily="2" charset="0"/>
              </a:rPr>
              <a:t> Liu, Craig A. Shue, "Generating Stateful Policies for IoT Device Security with Cross-Device Sensors," IEEE Network of the Future (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NoF</a:t>
            </a:r>
            <a:r>
              <a:rPr lang="en-US" i="0" dirty="0">
                <a:solidFill>
                  <a:srgbClr val="000000"/>
                </a:solidFill>
                <a:effectLst/>
                <a:latin typeface="Helvetica" pitchFamily="2" charset="0"/>
              </a:rPr>
              <a:t>) Conference, October 2022.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This paper received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NoF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 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" pitchFamily="2" charset="0"/>
              </a:rPr>
              <a:t>best paper award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727EB-0449-98F8-4746-BCB7928F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92A127C-395F-8437-6F04-905F3CA26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05" y="1374516"/>
            <a:ext cx="2408030" cy="3623424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F5EB314-E65E-0720-3DFD-5339DE58F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671" y="1413462"/>
            <a:ext cx="3469324" cy="362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86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 101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Plaintext -&gt; </a:t>
            </a:r>
            <a:r>
              <a:rPr lang="en-US" dirty="0" err="1"/>
              <a:t>Ciphertext</a:t>
            </a:r>
            <a:endParaRPr lang="en-US" dirty="0"/>
          </a:p>
          <a:p>
            <a:r>
              <a:rPr lang="en-US" dirty="0"/>
              <a:t>Conversion uses key</a:t>
            </a:r>
          </a:p>
          <a:p>
            <a:pPr lvl="1"/>
            <a:r>
              <a:rPr lang="en-US" dirty="0"/>
              <a:t>Algorithm public</a:t>
            </a:r>
          </a:p>
          <a:p>
            <a:pPr lvl="2"/>
            <a:r>
              <a:rPr lang="en-US" dirty="0"/>
              <a:t>!Security by obscurity</a:t>
            </a:r>
          </a:p>
          <a:p>
            <a:r>
              <a:rPr lang="en-US" dirty="0"/>
              <a:t>Secret key crypto</a:t>
            </a:r>
          </a:p>
          <a:p>
            <a:r>
              <a:rPr lang="en-US" dirty="0"/>
              <a:t>Public key crypto</a:t>
            </a:r>
          </a:p>
          <a:p>
            <a:r>
              <a:rPr lang="en-US" dirty="0"/>
              <a:t>One way hash functions</a:t>
            </a:r>
          </a:p>
          <a:p>
            <a:r>
              <a:rPr lang="en-US" dirty="0"/>
              <a:t>Digital signatures</a:t>
            </a:r>
          </a:p>
          <a:p>
            <a:r>
              <a:rPr lang="en-US" dirty="0"/>
              <a:t>Certificate Authorities/PKI</a:t>
            </a:r>
          </a:p>
          <a:p>
            <a:r>
              <a:rPr lang="en-US" dirty="0"/>
              <a:t>Trusted Hardware / TPMs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1566">
            <a:off x="5466531" y="2543644"/>
            <a:ext cx="38354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24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2F6E7-B8EA-2062-717A-37A544959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EB3F4-EF4B-FE44-25C7-98DBB070E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5069"/>
            <a:ext cx="8229600" cy="1143000"/>
          </a:xfrm>
        </p:spPr>
        <p:txBody>
          <a:bodyPr/>
          <a:lstStyle/>
          <a:p>
            <a:r>
              <a:rPr lang="en-US" dirty="0"/>
              <a:t>Class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3163E-FFA2-4621-9577-9D27DEF57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069" y="1766193"/>
            <a:ext cx="8229600" cy="5354033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Grading Delay Refund (+10% Project)</a:t>
            </a:r>
          </a:p>
          <a:p>
            <a:pPr lvl="1"/>
            <a:r>
              <a:rPr lang="en-US" dirty="0"/>
              <a:t>89.5 &gt;= A, 79.5 &gt;= B, 69.5 &gt;= C</a:t>
            </a:r>
          </a:p>
          <a:p>
            <a:r>
              <a:rPr lang="en-US" dirty="0"/>
              <a:t>Course Evaluation &amp; Dept. TA/SA Evals</a:t>
            </a:r>
          </a:p>
          <a:p>
            <a:pPr lvl="1"/>
            <a:r>
              <a:rPr lang="en-US" dirty="0"/>
              <a:t> Additional ++ ?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A85BF-72E0-3017-55E0-4C71FA3DA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0E55A7D-A780-DD49-A399-CF576673C229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17D08E60-66B5-49AD-7174-984803AA55D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33548502"/>
                  </p:ext>
                </p:extLst>
              </p:nvPr>
            </p:nvGraphicFramePr>
            <p:xfrm>
              <a:off x="1408206" y="1519637"/>
              <a:ext cx="6327588" cy="324425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17D08E60-66B5-49AD-7174-984803AA55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8206" y="1519637"/>
                <a:ext cx="6327588" cy="32442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1025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Focus: USB-ARM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7073" r="-170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73186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/>
          <p:nvPr/>
        </p:nvCxnSpPr>
        <p:spPr>
          <a:xfrm flipV="1">
            <a:off x="6062768" y="4962769"/>
            <a:ext cx="775694" cy="869462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6838463" y="4962769"/>
            <a:ext cx="388814" cy="869462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6838462" y="4962769"/>
            <a:ext cx="1553308" cy="869462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74077" y="4962771"/>
            <a:ext cx="1582615" cy="869460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838569" y="4962769"/>
            <a:ext cx="418123" cy="1133231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256693" y="4962769"/>
            <a:ext cx="746368" cy="1064846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2256692" y="4962770"/>
            <a:ext cx="1914770" cy="869461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4601308" y="3800231"/>
            <a:ext cx="1299307" cy="898768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3194539" y="3800231"/>
            <a:ext cx="1406769" cy="967154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601308" y="2144346"/>
            <a:ext cx="0" cy="1655886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endCxn id="20" idx="1"/>
          </p:cNvCxnSpPr>
          <p:nvPr/>
        </p:nvCxnSpPr>
        <p:spPr>
          <a:xfrm>
            <a:off x="4601308" y="3800232"/>
            <a:ext cx="1461461" cy="43960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Focus: Corporate Network Need: </a:t>
            </a:r>
            <a:br>
              <a:rPr lang="en-US" dirty="0"/>
            </a:br>
            <a:r>
              <a:rPr lang="en-US" dirty="0"/>
              <a:t>Situational Understanding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46538" y="5636846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1</a:t>
            </a:r>
          </a:p>
        </p:txBody>
      </p:sp>
      <p:sp>
        <p:nvSpPr>
          <p:cNvPr id="7" name="Rectangle 6"/>
          <p:cNvSpPr/>
          <p:nvPr/>
        </p:nvSpPr>
        <p:spPr>
          <a:xfrm>
            <a:off x="1311030" y="5638799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2</a:t>
            </a:r>
          </a:p>
        </p:txBody>
      </p:sp>
      <p:sp>
        <p:nvSpPr>
          <p:cNvPr id="9" name="Rectangle 8"/>
          <p:cNvSpPr/>
          <p:nvPr/>
        </p:nvSpPr>
        <p:spPr>
          <a:xfrm>
            <a:off x="2479431" y="5634893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3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43923" y="5636846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35230" y="5638799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99722" y="5640752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6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868123" y="5636846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" y="4698999"/>
            <a:ext cx="3616569" cy="523631"/>
          </a:xfrm>
          <a:prstGeom prst="rect">
            <a:avLst/>
          </a:prstGeom>
          <a:solidFill>
            <a:srgbClr val="00009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Switch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986216" y="4698999"/>
            <a:ext cx="3616569" cy="523631"/>
          </a:xfrm>
          <a:prstGeom prst="rect">
            <a:avLst/>
          </a:prstGeom>
          <a:solidFill>
            <a:srgbClr val="00009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Switch 2</a:t>
            </a:r>
          </a:p>
        </p:txBody>
      </p:sp>
      <p:sp>
        <p:nvSpPr>
          <p:cNvPr id="19" name="Oval 18"/>
          <p:cNvSpPr/>
          <p:nvPr/>
        </p:nvSpPr>
        <p:spPr>
          <a:xfrm>
            <a:off x="3956538" y="3341077"/>
            <a:ext cx="1348154" cy="898769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Router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62769" y="3448538"/>
            <a:ext cx="2114748" cy="791308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Intrusion Detection System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0" y="2901462"/>
            <a:ext cx="9144000" cy="29307"/>
          </a:xfrm>
          <a:prstGeom prst="line">
            <a:avLst/>
          </a:prstGeom>
          <a:ln w="101600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ctagon 22"/>
          <p:cNvSpPr/>
          <p:nvPr/>
        </p:nvSpPr>
        <p:spPr>
          <a:xfrm>
            <a:off x="3624385" y="1572846"/>
            <a:ext cx="1895231" cy="1055077"/>
          </a:xfrm>
          <a:prstGeom prst="octagon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Internet</a:t>
            </a:r>
          </a:p>
        </p:txBody>
      </p:sp>
      <p:sp>
        <p:nvSpPr>
          <p:cNvPr id="62" name="Oval 61"/>
          <p:cNvSpPr/>
          <p:nvPr/>
        </p:nvSpPr>
        <p:spPr>
          <a:xfrm>
            <a:off x="791308" y="5619260"/>
            <a:ext cx="334108" cy="293077"/>
          </a:xfrm>
          <a:prstGeom prst="ellipse">
            <a:avLst/>
          </a:prstGeom>
          <a:gradFill flip="none" rotWithShape="1">
            <a:gsLst>
              <a:gs pos="48000">
                <a:srgbClr val="800000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434254" y="2235198"/>
            <a:ext cx="334108" cy="293077"/>
          </a:xfrm>
          <a:prstGeom prst="ellipse">
            <a:avLst/>
          </a:prstGeom>
          <a:gradFill flip="none" rotWithShape="1">
            <a:gsLst>
              <a:gs pos="48000">
                <a:srgbClr val="800000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0209 0.17269 L 0.07587 0.20834 L 0.17952 0.21412 L 0.07587 0.20834 L -0.05122 0.25116 L -0.15382 0.34514 L -0.25105 0.39213 L -0.18803 0.4919 " pathEditMode="relative" rAng="0" ptsTypes="AAAAAAAAA">
                                      <p:cBhvr>
                                        <p:cTn id="10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76" y="2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0.00538 -0.01991 L 0.14201 -0.11111 L 0.30868 -0.01412 L 0.32586 0.00856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2" grpId="1" animBg="1"/>
      <p:bldP spid="62" grpId="2" animBg="1"/>
      <p:bldP spid="64" grpId="0" animBg="1"/>
      <p:bldP spid="64" grpId="1" animBg="1"/>
      <p:bldP spid="64" grpId="2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/>
          <p:nvPr/>
        </p:nvCxnSpPr>
        <p:spPr>
          <a:xfrm flipV="1">
            <a:off x="6062768" y="4962769"/>
            <a:ext cx="775694" cy="869462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6838463" y="4962769"/>
            <a:ext cx="388814" cy="869462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6838462" y="4962769"/>
            <a:ext cx="1553308" cy="869462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74077" y="4962771"/>
            <a:ext cx="1582615" cy="869460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838569" y="4962769"/>
            <a:ext cx="418123" cy="1133231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256693" y="4962769"/>
            <a:ext cx="746368" cy="1064846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2256692" y="4962770"/>
            <a:ext cx="1914770" cy="869461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4601308" y="3800231"/>
            <a:ext cx="1299307" cy="898768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3194539" y="3800231"/>
            <a:ext cx="1406769" cy="967154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601308" y="2144346"/>
            <a:ext cx="0" cy="1655886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601308" y="3800232"/>
            <a:ext cx="1461460" cy="43960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Need: Situational Understanding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46538" y="5636846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1</a:t>
            </a:r>
          </a:p>
        </p:txBody>
      </p:sp>
      <p:sp>
        <p:nvSpPr>
          <p:cNvPr id="7" name="Rectangle 6"/>
          <p:cNvSpPr/>
          <p:nvPr/>
        </p:nvSpPr>
        <p:spPr>
          <a:xfrm>
            <a:off x="1311030" y="5638799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2</a:t>
            </a:r>
          </a:p>
        </p:txBody>
      </p:sp>
      <p:sp>
        <p:nvSpPr>
          <p:cNvPr id="9" name="Rectangle 8"/>
          <p:cNvSpPr/>
          <p:nvPr/>
        </p:nvSpPr>
        <p:spPr>
          <a:xfrm>
            <a:off x="2479431" y="5634893"/>
            <a:ext cx="1055077" cy="791308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Host 3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43923" y="5636846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35230" y="5638799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99722" y="5640752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6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868123" y="5636846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" y="4698999"/>
            <a:ext cx="3616569" cy="523631"/>
          </a:xfrm>
          <a:prstGeom prst="rect">
            <a:avLst/>
          </a:prstGeom>
          <a:solidFill>
            <a:srgbClr val="00009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Switch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986216" y="4698999"/>
            <a:ext cx="3616569" cy="523631"/>
          </a:xfrm>
          <a:prstGeom prst="rect">
            <a:avLst/>
          </a:prstGeom>
          <a:solidFill>
            <a:srgbClr val="00009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Switch 2</a:t>
            </a:r>
          </a:p>
        </p:txBody>
      </p:sp>
      <p:sp>
        <p:nvSpPr>
          <p:cNvPr id="19" name="Oval 18"/>
          <p:cNvSpPr/>
          <p:nvPr/>
        </p:nvSpPr>
        <p:spPr>
          <a:xfrm>
            <a:off x="3956538" y="3341077"/>
            <a:ext cx="1348154" cy="898769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Router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0" y="2901462"/>
            <a:ext cx="9144000" cy="29307"/>
          </a:xfrm>
          <a:prstGeom prst="line">
            <a:avLst/>
          </a:prstGeom>
          <a:ln w="101600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ctagon 22"/>
          <p:cNvSpPr/>
          <p:nvPr/>
        </p:nvSpPr>
        <p:spPr>
          <a:xfrm>
            <a:off x="3624385" y="1572846"/>
            <a:ext cx="1895231" cy="1055077"/>
          </a:xfrm>
          <a:prstGeom prst="octagon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Internet</a:t>
            </a:r>
          </a:p>
        </p:txBody>
      </p:sp>
      <p:sp>
        <p:nvSpPr>
          <p:cNvPr id="29" name="Oval 28"/>
          <p:cNvSpPr/>
          <p:nvPr/>
        </p:nvSpPr>
        <p:spPr>
          <a:xfrm>
            <a:off x="2668953" y="5539154"/>
            <a:ext cx="334108" cy="293077"/>
          </a:xfrm>
          <a:prstGeom prst="ellipse">
            <a:avLst/>
          </a:prstGeom>
          <a:gradFill flip="none" rotWithShape="1">
            <a:gsLst>
              <a:gs pos="48000">
                <a:srgbClr val="800000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668953" y="5539154"/>
            <a:ext cx="334108" cy="293077"/>
          </a:xfrm>
          <a:prstGeom prst="ellipse">
            <a:avLst/>
          </a:prstGeom>
          <a:gradFill flip="none" rotWithShape="1">
            <a:gsLst>
              <a:gs pos="48000">
                <a:srgbClr val="800000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062769" y="3448538"/>
            <a:ext cx="2114748" cy="791308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Intrusion Detection System</a:t>
            </a:r>
          </a:p>
        </p:txBody>
      </p:sp>
    </p:spTree>
    <p:extLst>
      <p:ext uri="{BB962C8B-B14F-4D97-AF65-F5344CB8AC3E}">
        <p14:creationId xmlns:p14="http://schemas.microsoft.com/office/powerpoint/2010/main" val="80905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493 -0.00857 L -0.0566 -0.10116 L -0.07153 -0.06852 L -0.0908 -0.00301 L -0.08108 0.02129 " pathEditMode="relative" ptsTypes="AAAAAA">
                                      <p:cBhvr>
                                        <p:cTn id="1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077 -0.00439 L -0.05886 -0.10254 L 0 -0.0699 L 0.10139 -0.01134 L 0.125 0.01412 " pathEditMode="relative" ptsTypes="AAAA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29" grpId="2" animBg="1"/>
      <p:bldP spid="31" grpId="0" animBg="1"/>
      <p:bldP spid="31" grpId="1" animBg="1"/>
      <p:bldP spid="31" grpId="2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/>
          <p:nvPr/>
        </p:nvCxnSpPr>
        <p:spPr>
          <a:xfrm flipV="1">
            <a:off x="6062768" y="4962769"/>
            <a:ext cx="775694" cy="869462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6838463" y="4962769"/>
            <a:ext cx="388814" cy="869462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6838462" y="4962769"/>
            <a:ext cx="1553308" cy="869462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74077" y="4962771"/>
            <a:ext cx="1582615" cy="869460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838569" y="4962769"/>
            <a:ext cx="418123" cy="1133231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256693" y="4962769"/>
            <a:ext cx="746368" cy="1064846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2256692" y="4962770"/>
            <a:ext cx="1914770" cy="869461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4601308" y="3800231"/>
            <a:ext cx="1299307" cy="898768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3194539" y="3800231"/>
            <a:ext cx="1406769" cy="967154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601308" y="2144346"/>
            <a:ext cx="0" cy="1655886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endCxn id="20" idx="1"/>
          </p:cNvCxnSpPr>
          <p:nvPr/>
        </p:nvCxnSpPr>
        <p:spPr>
          <a:xfrm>
            <a:off x="4601308" y="3800232"/>
            <a:ext cx="1461460" cy="43960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Approach: Pre-approve Traffic</a:t>
            </a:r>
          </a:p>
        </p:txBody>
      </p:sp>
      <p:sp>
        <p:nvSpPr>
          <p:cNvPr id="5" name="Rectangle 4"/>
          <p:cNvSpPr/>
          <p:nvPr/>
        </p:nvSpPr>
        <p:spPr>
          <a:xfrm>
            <a:off x="146538" y="5636846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1</a:t>
            </a:r>
          </a:p>
        </p:txBody>
      </p:sp>
      <p:sp>
        <p:nvSpPr>
          <p:cNvPr id="7" name="Rectangle 6"/>
          <p:cNvSpPr/>
          <p:nvPr/>
        </p:nvSpPr>
        <p:spPr>
          <a:xfrm>
            <a:off x="1311030" y="5638799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2</a:t>
            </a:r>
          </a:p>
        </p:txBody>
      </p:sp>
      <p:sp>
        <p:nvSpPr>
          <p:cNvPr id="9" name="Rectangle 8"/>
          <p:cNvSpPr/>
          <p:nvPr/>
        </p:nvSpPr>
        <p:spPr>
          <a:xfrm>
            <a:off x="2479431" y="5634893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3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43923" y="5636846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35230" y="5638799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99722" y="5640752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6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868123" y="5636846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" y="4698999"/>
            <a:ext cx="3616569" cy="523631"/>
          </a:xfrm>
          <a:prstGeom prst="rect">
            <a:avLst/>
          </a:prstGeom>
          <a:solidFill>
            <a:srgbClr val="00009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Switch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986216" y="4698999"/>
            <a:ext cx="3616569" cy="523631"/>
          </a:xfrm>
          <a:prstGeom prst="rect">
            <a:avLst/>
          </a:prstGeom>
          <a:solidFill>
            <a:srgbClr val="00009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Switch 2</a:t>
            </a:r>
          </a:p>
        </p:txBody>
      </p:sp>
      <p:sp>
        <p:nvSpPr>
          <p:cNvPr id="19" name="Oval 18"/>
          <p:cNvSpPr/>
          <p:nvPr/>
        </p:nvSpPr>
        <p:spPr>
          <a:xfrm>
            <a:off x="3956538" y="3341077"/>
            <a:ext cx="1348154" cy="898769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Router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62768" y="3448538"/>
            <a:ext cx="1342074" cy="791308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Controller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0" y="2901462"/>
            <a:ext cx="9144000" cy="29307"/>
          </a:xfrm>
          <a:prstGeom prst="line">
            <a:avLst/>
          </a:prstGeom>
          <a:ln w="101600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ctagon 22"/>
          <p:cNvSpPr/>
          <p:nvPr/>
        </p:nvSpPr>
        <p:spPr>
          <a:xfrm>
            <a:off x="3624385" y="1572846"/>
            <a:ext cx="1895231" cy="1055077"/>
          </a:xfrm>
          <a:prstGeom prst="octagon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Internet</a:t>
            </a:r>
          </a:p>
        </p:txBody>
      </p:sp>
      <p:sp>
        <p:nvSpPr>
          <p:cNvPr id="6" name="Freeform 5"/>
          <p:cNvSpPr/>
          <p:nvPr/>
        </p:nvSpPr>
        <p:spPr>
          <a:xfrm>
            <a:off x="887086" y="3800791"/>
            <a:ext cx="5210469" cy="1905064"/>
          </a:xfrm>
          <a:custGeom>
            <a:avLst/>
            <a:gdLst>
              <a:gd name="connsiteX0" fmla="*/ 0 w 5173118"/>
              <a:gd name="connsiteY0" fmla="*/ 1961096 h 1961096"/>
              <a:gd name="connsiteX1" fmla="*/ 952451 w 5173118"/>
              <a:gd name="connsiteY1" fmla="*/ 1363429 h 1961096"/>
              <a:gd name="connsiteX2" fmla="*/ 1820863 w 5173118"/>
              <a:gd name="connsiteY2" fmla="*/ 1372767 h 1961096"/>
              <a:gd name="connsiteX3" fmla="*/ 2381129 w 5173118"/>
              <a:gd name="connsiteY3" fmla="*/ 905840 h 1961096"/>
              <a:gd name="connsiteX4" fmla="*/ 3305567 w 5173118"/>
              <a:gd name="connsiteY4" fmla="*/ 233464 h 1961096"/>
              <a:gd name="connsiteX5" fmla="*/ 4080601 w 5173118"/>
              <a:gd name="connsiteY5" fmla="*/ 233464 h 1961096"/>
              <a:gd name="connsiteX6" fmla="*/ 4398084 w 5173118"/>
              <a:gd name="connsiteY6" fmla="*/ 0 h 1961096"/>
              <a:gd name="connsiteX7" fmla="*/ 5173118 w 5173118"/>
              <a:gd name="connsiteY7" fmla="*/ 18677 h 1961096"/>
              <a:gd name="connsiteX0" fmla="*/ 0 w 5210469"/>
              <a:gd name="connsiteY0" fmla="*/ 1905064 h 1905064"/>
              <a:gd name="connsiteX1" fmla="*/ 989802 w 5210469"/>
              <a:gd name="connsiteY1" fmla="*/ 1363429 h 1905064"/>
              <a:gd name="connsiteX2" fmla="*/ 1858214 w 5210469"/>
              <a:gd name="connsiteY2" fmla="*/ 1372767 h 1905064"/>
              <a:gd name="connsiteX3" fmla="*/ 2418480 w 5210469"/>
              <a:gd name="connsiteY3" fmla="*/ 905840 h 1905064"/>
              <a:gd name="connsiteX4" fmla="*/ 3342918 w 5210469"/>
              <a:gd name="connsiteY4" fmla="*/ 233464 h 1905064"/>
              <a:gd name="connsiteX5" fmla="*/ 4117952 w 5210469"/>
              <a:gd name="connsiteY5" fmla="*/ 233464 h 1905064"/>
              <a:gd name="connsiteX6" fmla="*/ 4435435 w 5210469"/>
              <a:gd name="connsiteY6" fmla="*/ 0 h 1905064"/>
              <a:gd name="connsiteX7" fmla="*/ 5210469 w 5210469"/>
              <a:gd name="connsiteY7" fmla="*/ 18677 h 190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10469" h="1905064">
                <a:moveTo>
                  <a:pt x="0" y="1905064"/>
                </a:moveTo>
                <a:lnTo>
                  <a:pt x="989802" y="1363429"/>
                </a:lnTo>
                <a:lnTo>
                  <a:pt x="1858214" y="1372767"/>
                </a:lnTo>
                <a:lnTo>
                  <a:pt x="2418480" y="905840"/>
                </a:lnTo>
                <a:lnTo>
                  <a:pt x="3342918" y="233464"/>
                </a:lnTo>
                <a:lnTo>
                  <a:pt x="4117952" y="233464"/>
                </a:lnTo>
                <a:lnTo>
                  <a:pt x="4435435" y="0"/>
                </a:lnTo>
                <a:lnTo>
                  <a:pt x="5210469" y="18677"/>
                </a:lnTo>
              </a:path>
            </a:pathLst>
          </a:custGeom>
          <a:ln w="76200" cmpd="sng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7916" y="3431459"/>
            <a:ext cx="3404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 to Allow Connection</a:t>
            </a:r>
          </a:p>
          <a:p>
            <a:r>
              <a:rPr lang="en-US" dirty="0"/>
              <a:t>Source: Chrome run by “</a:t>
            </a:r>
            <a:r>
              <a:rPr lang="en-US" dirty="0" err="1"/>
              <a:t>cshue</a:t>
            </a:r>
            <a:r>
              <a:rPr lang="en-US" dirty="0"/>
              <a:t>”</a:t>
            </a:r>
          </a:p>
          <a:p>
            <a:r>
              <a:rPr lang="en-US" dirty="0"/>
              <a:t>      URL: host4.example.com</a:t>
            </a:r>
          </a:p>
        </p:txBody>
      </p:sp>
    </p:spTree>
    <p:extLst>
      <p:ext uri="{BB962C8B-B14F-4D97-AF65-F5344CB8AC3E}">
        <p14:creationId xmlns:p14="http://schemas.microsoft.com/office/powerpoint/2010/main" val="2179204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/>
          <p:nvPr/>
        </p:nvCxnSpPr>
        <p:spPr>
          <a:xfrm flipV="1">
            <a:off x="6062768" y="4962769"/>
            <a:ext cx="775694" cy="869462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6838463" y="4962769"/>
            <a:ext cx="388814" cy="869462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6838462" y="4962769"/>
            <a:ext cx="1553308" cy="869462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74077" y="4962771"/>
            <a:ext cx="1582615" cy="869460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838569" y="4962769"/>
            <a:ext cx="418123" cy="1133231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256693" y="4962769"/>
            <a:ext cx="746368" cy="1064846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2256692" y="4962770"/>
            <a:ext cx="1914770" cy="869461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4601308" y="3800231"/>
            <a:ext cx="1299307" cy="898768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3194539" y="3800231"/>
            <a:ext cx="1406769" cy="967154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601308" y="2144346"/>
            <a:ext cx="0" cy="1655886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endCxn id="20" idx="1"/>
          </p:cNvCxnSpPr>
          <p:nvPr/>
        </p:nvCxnSpPr>
        <p:spPr>
          <a:xfrm>
            <a:off x="4601308" y="3800232"/>
            <a:ext cx="1461460" cy="43960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Approach: Pre-approve Traffic</a:t>
            </a:r>
          </a:p>
        </p:txBody>
      </p:sp>
      <p:sp>
        <p:nvSpPr>
          <p:cNvPr id="5" name="Rectangle 4"/>
          <p:cNvSpPr/>
          <p:nvPr/>
        </p:nvSpPr>
        <p:spPr>
          <a:xfrm>
            <a:off x="146538" y="5636846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1</a:t>
            </a:r>
          </a:p>
        </p:txBody>
      </p:sp>
      <p:sp>
        <p:nvSpPr>
          <p:cNvPr id="7" name="Rectangle 6"/>
          <p:cNvSpPr/>
          <p:nvPr/>
        </p:nvSpPr>
        <p:spPr>
          <a:xfrm>
            <a:off x="1311030" y="5638799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2</a:t>
            </a:r>
          </a:p>
        </p:txBody>
      </p:sp>
      <p:sp>
        <p:nvSpPr>
          <p:cNvPr id="9" name="Rectangle 8"/>
          <p:cNvSpPr/>
          <p:nvPr/>
        </p:nvSpPr>
        <p:spPr>
          <a:xfrm>
            <a:off x="2479431" y="5634893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3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43923" y="5636846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35230" y="5638799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99722" y="5640752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6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868123" y="5636846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" y="4698999"/>
            <a:ext cx="3616569" cy="523631"/>
          </a:xfrm>
          <a:prstGeom prst="rect">
            <a:avLst/>
          </a:prstGeom>
          <a:solidFill>
            <a:srgbClr val="00009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Switch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986216" y="4698999"/>
            <a:ext cx="3616569" cy="523631"/>
          </a:xfrm>
          <a:prstGeom prst="rect">
            <a:avLst/>
          </a:prstGeom>
          <a:solidFill>
            <a:srgbClr val="00009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Switch 2</a:t>
            </a:r>
          </a:p>
        </p:txBody>
      </p:sp>
      <p:sp>
        <p:nvSpPr>
          <p:cNvPr id="19" name="Oval 18"/>
          <p:cNvSpPr/>
          <p:nvPr/>
        </p:nvSpPr>
        <p:spPr>
          <a:xfrm>
            <a:off x="3956538" y="3341077"/>
            <a:ext cx="1348154" cy="898769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Router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62768" y="3448538"/>
            <a:ext cx="1342074" cy="791308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Controller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0" y="2901462"/>
            <a:ext cx="9144000" cy="29307"/>
          </a:xfrm>
          <a:prstGeom prst="line">
            <a:avLst/>
          </a:prstGeom>
          <a:ln w="101600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ctagon 22"/>
          <p:cNvSpPr/>
          <p:nvPr/>
        </p:nvSpPr>
        <p:spPr>
          <a:xfrm>
            <a:off x="3624385" y="1572846"/>
            <a:ext cx="1895231" cy="1055077"/>
          </a:xfrm>
          <a:prstGeom prst="octagon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Internet</a:t>
            </a:r>
          </a:p>
        </p:txBody>
      </p:sp>
      <p:sp>
        <p:nvSpPr>
          <p:cNvPr id="3" name="Freeform 2"/>
          <p:cNvSpPr/>
          <p:nvPr/>
        </p:nvSpPr>
        <p:spPr>
          <a:xfrm>
            <a:off x="952451" y="5154881"/>
            <a:ext cx="2950732" cy="597668"/>
          </a:xfrm>
          <a:custGeom>
            <a:avLst/>
            <a:gdLst>
              <a:gd name="connsiteX0" fmla="*/ 0 w 2950732"/>
              <a:gd name="connsiteY0" fmla="*/ 597668 h 597668"/>
              <a:gd name="connsiteX1" fmla="*/ 112053 w 2950732"/>
              <a:gd name="connsiteY1" fmla="*/ 448251 h 597668"/>
              <a:gd name="connsiteX2" fmla="*/ 952452 w 2950732"/>
              <a:gd name="connsiteY2" fmla="*/ 0 h 597668"/>
              <a:gd name="connsiteX3" fmla="*/ 1811526 w 2950732"/>
              <a:gd name="connsiteY3" fmla="*/ 0 h 597668"/>
              <a:gd name="connsiteX4" fmla="*/ 2950732 w 2950732"/>
              <a:gd name="connsiteY4" fmla="*/ 560314 h 59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0732" h="597668">
                <a:moveTo>
                  <a:pt x="0" y="597668"/>
                </a:moveTo>
                <a:lnTo>
                  <a:pt x="112053" y="448251"/>
                </a:lnTo>
                <a:lnTo>
                  <a:pt x="952452" y="0"/>
                </a:lnTo>
                <a:lnTo>
                  <a:pt x="1811526" y="0"/>
                </a:lnTo>
                <a:lnTo>
                  <a:pt x="2950732" y="560314"/>
                </a:lnTo>
              </a:path>
            </a:pathLst>
          </a:custGeom>
          <a:ln w="762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014851" y="3837025"/>
            <a:ext cx="228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Host 1 initiates </a:t>
            </a:r>
          </a:p>
          <a:p>
            <a:pPr algn="ctr"/>
            <a:r>
              <a:rPr lang="en-US" dirty="0"/>
              <a:t>connection to Host 4</a:t>
            </a:r>
          </a:p>
        </p:txBody>
      </p:sp>
    </p:spTree>
    <p:extLst>
      <p:ext uri="{BB962C8B-B14F-4D97-AF65-F5344CB8AC3E}">
        <p14:creationId xmlns:p14="http://schemas.microsoft.com/office/powerpoint/2010/main" val="2777223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/>
          <p:nvPr/>
        </p:nvCxnSpPr>
        <p:spPr>
          <a:xfrm flipV="1">
            <a:off x="6062768" y="4962769"/>
            <a:ext cx="775694" cy="869462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6838463" y="4962769"/>
            <a:ext cx="388814" cy="869462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6838462" y="4962769"/>
            <a:ext cx="1553308" cy="869462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74077" y="4962771"/>
            <a:ext cx="1582615" cy="869460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838569" y="4962769"/>
            <a:ext cx="418123" cy="1133231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256693" y="4962769"/>
            <a:ext cx="746368" cy="1064846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2256692" y="4962770"/>
            <a:ext cx="1914770" cy="869461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4601308" y="3800231"/>
            <a:ext cx="1299307" cy="898768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3194539" y="3800231"/>
            <a:ext cx="1406769" cy="967154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601308" y="2144346"/>
            <a:ext cx="0" cy="1655886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endCxn id="20" idx="1"/>
          </p:cNvCxnSpPr>
          <p:nvPr/>
        </p:nvCxnSpPr>
        <p:spPr>
          <a:xfrm>
            <a:off x="4601308" y="3800232"/>
            <a:ext cx="1461460" cy="43960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Approach: Pre-approve Traffic</a:t>
            </a:r>
          </a:p>
        </p:txBody>
      </p:sp>
      <p:sp>
        <p:nvSpPr>
          <p:cNvPr id="5" name="Rectangle 4"/>
          <p:cNvSpPr/>
          <p:nvPr/>
        </p:nvSpPr>
        <p:spPr>
          <a:xfrm>
            <a:off x="146538" y="5636846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1</a:t>
            </a:r>
          </a:p>
        </p:txBody>
      </p:sp>
      <p:sp>
        <p:nvSpPr>
          <p:cNvPr id="7" name="Rectangle 6"/>
          <p:cNvSpPr/>
          <p:nvPr/>
        </p:nvSpPr>
        <p:spPr>
          <a:xfrm>
            <a:off x="1311030" y="5638799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2</a:t>
            </a:r>
          </a:p>
        </p:txBody>
      </p:sp>
      <p:sp>
        <p:nvSpPr>
          <p:cNvPr id="9" name="Rectangle 8"/>
          <p:cNvSpPr/>
          <p:nvPr/>
        </p:nvSpPr>
        <p:spPr>
          <a:xfrm>
            <a:off x="2479431" y="5634893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3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43923" y="5636846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35230" y="5638799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99722" y="5640752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6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868123" y="5636846"/>
            <a:ext cx="1055077" cy="791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Host 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" y="4698999"/>
            <a:ext cx="3616569" cy="523631"/>
          </a:xfrm>
          <a:prstGeom prst="rect">
            <a:avLst/>
          </a:prstGeom>
          <a:solidFill>
            <a:srgbClr val="00009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Switch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986216" y="4698999"/>
            <a:ext cx="3616569" cy="523631"/>
          </a:xfrm>
          <a:prstGeom prst="rect">
            <a:avLst/>
          </a:prstGeom>
          <a:solidFill>
            <a:srgbClr val="00009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Switch 2</a:t>
            </a:r>
          </a:p>
        </p:txBody>
      </p:sp>
      <p:sp>
        <p:nvSpPr>
          <p:cNvPr id="19" name="Oval 18"/>
          <p:cNvSpPr/>
          <p:nvPr/>
        </p:nvSpPr>
        <p:spPr>
          <a:xfrm>
            <a:off x="3956538" y="3341077"/>
            <a:ext cx="1348154" cy="898769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Router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62768" y="3448538"/>
            <a:ext cx="1342074" cy="791308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Controller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0" y="2901462"/>
            <a:ext cx="9144000" cy="29307"/>
          </a:xfrm>
          <a:prstGeom prst="line">
            <a:avLst/>
          </a:prstGeom>
          <a:ln w="101600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ctagon 22"/>
          <p:cNvSpPr/>
          <p:nvPr/>
        </p:nvSpPr>
        <p:spPr>
          <a:xfrm>
            <a:off x="3624385" y="1572846"/>
            <a:ext cx="1895231" cy="1055077"/>
          </a:xfrm>
          <a:prstGeom prst="octagon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Internet</a:t>
            </a:r>
          </a:p>
        </p:txBody>
      </p:sp>
      <p:sp>
        <p:nvSpPr>
          <p:cNvPr id="6" name="Freeform 5"/>
          <p:cNvSpPr/>
          <p:nvPr/>
        </p:nvSpPr>
        <p:spPr>
          <a:xfrm>
            <a:off x="2726625" y="3810130"/>
            <a:ext cx="3445633" cy="2017127"/>
          </a:xfrm>
          <a:custGeom>
            <a:avLst/>
            <a:gdLst>
              <a:gd name="connsiteX0" fmla="*/ 1419340 w 3445633"/>
              <a:gd name="connsiteY0" fmla="*/ 2017127 h 2017127"/>
              <a:gd name="connsiteX1" fmla="*/ 0 w 3445633"/>
              <a:gd name="connsiteY1" fmla="*/ 1354090 h 2017127"/>
              <a:gd name="connsiteX2" fmla="*/ 578942 w 3445633"/>
              <a:gd name="connsiteY2" fmla="*/ 887162 h 2017127"/>
              <a:gd name="connsiteX3" fmla="*/ 1531393 w 3445633"/>
              <a:gd name="connsiteY3" fmla="*/ 224125 h 2017127"/>
              <a:gd name="connsiteX4" fmla="*/ 2334440 w 3445633"/>
              <a:gd name="connsiteY4" fmla="*/ 224125 h 2017127"/>
              <a:gd name="connsiteX5" fmla="*/ 2605235 w 3445633"/>
              <a:gd name="connsiteY5" fmla="*/ 0 h 2017127"/>
              <a:gd name="connsiteX6" fmla="*/ 3445633 w 3445633"/>
              <a:gd name="connsiteY6" fmla="*/ 9338 h 2017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5633" h="2017127">
                <a:moveTo>
                  <a:pt x="1419340" y="2017127"/>
                </a:moveTo>
                <a:lnTo>
                  <a:pt x="0" y="1354090"/>
                </a:lnTo>
                <a:lnTo>
                  <a:pt x="578942" y="887162"/>
                </a:lnTo>
                <a:lnTo>
                  <a:pt x="1531393" y="224125"/>
                </a:lnTo>
                <a:lnTo>
                  <a:pt x="2334440" y="224125"/>
                </a:lnTo>
                <a:lnTo>
                  <a:pt x="2605235" y="0"/>
                </a:lnTo>
                <a:lnTo>
                  <a:pt x="3445633" y="9338"/>
                </a:lnTo>
              </a:path>
            </a:pathLst>
          </a:custGeom>
          <a:ln w="76200" cmpd="sng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07916" y="3431459"/>
            <a:ext cx="32381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 to Allow Connection</a:t>
            </a:r>
          </a:p>
          <a:p>
            <a:r>
              <a:rPr lang="en-US" dirty="0" err="1"/>
              <a:t>Dest</a:t>
            </a:r>
            <a:r>
              <a:rPr lang="en-US" dirty="0"/>
              <a:t>: Apache2 run by “www”</a:t>
            </a:r>
          </a:p>
          <a:p>
            <a:r>
              <a:rPr lang="en-US" dirty="0"/>
              <a:t>      Installed as admin service</a:t>
            </a:r>
          </a:p>
        </p:txBody>
      </p:sp>
    </p:spTree>
    <p:extLst>
      <p:ext uri="{BB962C8B-B14F-4D97-AF65-F5344CB8AC3E}">
        <p14:creationId xmlns:p14="http://schemas.microsoft.com/office/powerpoint/2010/main" val="927667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917" y="85069"/>
            <a:ext cx="878416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Golden Nugget: Host-based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917" y="1418899"/>
            <a:ext cx="8784166" cy="1642264"/>
          </a:xfrm>
        </p:spPr>
        <p:txBody>
          <a:bodyPr>
            <a:normAutofit fontScale="92500"/>
          </a:bodyPr>
          <a:lstStyle/>
          <a:p>
            <a:r>
              <a:rPr lang="en-US" dirty="0"/>
              <a:t>Deeper insight:</a:t>
            </a:r>
          </a:p>
          <a:p>
            <a:pPr lvl="1"/>
            <a:r>
              <a:rPr lang="en-US" dirty="0"/>
              <a:t>Link user actions and applications with network traffic</a:t>
            </a:r>
          </a:p>
          <a:p>
            <a:pPr lvl="1"/>
            <a:r>
              <a:rPr lang="en-US" dirty="0"/>
              <a:t>Can see the text on the screen to make decisions</a:t>
            </a:r>
          </a:p>
        </p:txBody>
      </p:sp>
      <p:pic>
        <p:nvPicPr>
          <p:cNvPr id="7" name="Picture 6" descr="address-bar-url-300x19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99" y="3198273"/>
            <a:ext cx="2384105" cy="15814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57200" y="4876212"/>
            <a:ext cx="2049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User-entered URL</a:t>
            </a:r>
          </a:p>
        </p:txBody>
      </p:sp>
      <p:pic>
        <p:nvPicPr>
          <p:cNvPr id="9" name="Picture 8" descr="Mouse_and_Keyboard_Wid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" t="9863" r="5794" b="13589"/>
          <a:stretch/>
        </p:blipFill>
        <p:spPr>
          <a:xfrm>
            <a:off x="3146730" y="3198273"/>
            <a:ext cx="2514092" cy="158145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260339" y="4876212"/>
            <a:ext cx="218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keystroke/click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8448" y="3582425"/>
            <a:ext cx="5141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pic>
        <p:nvPicPr>
          <p:cNvPr id="12" name="Picture 11" descr="Network-traficc_manageme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907" y="3175419"/>
            <a:ext cx="2480893" cy="160431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679778" y="3582425"/>
            <a:ext cx="5141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05907" y="4876212"/>
            <a:ext cx="255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traffic analysis</a:t>
            </a:r>
          </a:p>
        </p:txBody>
      </p:sp>
      <p:sp>
        <p:nvSpPr>
          <p:cNvPr id="15" name="Left Brace 14"/>
          <p:cNvSpPr/>
          <p:nvPr/>
        </p:nvSpPr>
        <p:spPr>
          <a:xfrm rot="16200000">
            <a:off x="4292490" y="881969"/>
            <a:ext cx="559020" cy="8878782"/>
          </a:xfrm>
          <a:prstGeom prst="leftBrace">
            <a:avLst/>
          </a:prstGeom>
          <a:ln w="444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96730" y="5686163"/>
            <a:ext cx="6750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Evidence for Informed Security Decisions</a:t>
            </a:r>
          </a:p>
        </p:txBody>
      </p:sp>
    </p:spTree>
    <p:extLst>
      <p:ext uri="{BB962C8B-B14F-4D97-AF65-F5344CB8AC3E}">
        <p14:creationId xmlns:p14="http://schemas.microsoft.com/office/powerpoint/2010/main" val="2119310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1E36-EBB4-DF81-C425-1FC3F285C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MQP: Endpoint Security Earns Best Paper Award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9AE05-68D9-FFAE-E878-8544724F4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578475"/>
            <a:ext cx="8229600" cy="1143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Yunsen Lei, </a:t>
            </a:r>
            <a:r>
              <a:rPr lang="en-US" b="0" i="0" dirty="0">
                <a:solidFill>
                  <a:srgbClr val="0070C0"/>
                </a:solidFill>
                <a:effectLst/>
                <a:latin typeface="Helvetica" pitchFamily="2" charset="0"/>
              </a:rPr>
              <a:t>Julian P. </a:t>
            </a:r>
            <a:r>
              <a:rPr lang="en-US" b="0" i="0" dirty="0" err="1">
                <a:solidFill>
                  <a:srgbClr val="0070C0"/>
                </a:solidFill>
                <a:effectLst/>
                <a:latin typeface="Helvetica" pitchFamily="2" charset="0"/>
              </a:rPr>
              <a:t>Lanson</a:t>
            </a:r>
            <a:r>
              <a:rPr lang="en-US" b="0" i="0" dirty="0">
                <a:solidFill>
                  <a:srgbClr val="0070C0"/>
                </a:solidFill>
                <a:effectLst/>
                <a:latin typeface="Helvetica" pitchFamily="2" charset="0"/>
              </a:rPr>
              <a:t>, Remy M. </a:t>
            </a:r>
            <a:r>
              <a:rPr lang="en-US" b="0" i="0" dirty="0" err="1">
                <a:solidFill>
                  <a:srgbClr val="0070C0"/>
                </a:solidFill>
                <a:effectLst/>
                <a:latin typeface="Helvetica" pitchFamily="2" charset="0"/>
              </a:rPr>
              <a:t>Kaldawy</a:t>
            </a:r>
            <a:r>
              <a:rPr lang="en-US" b="0" i="0" dirty="0">
                <a:solidFill>
                  <a:srgbClr val="0070C0"/>
                </a:solidFill>
                <a:effectLst/>
                <a:latin typeface="Helvetica" pitchFamily="2" charset="0"/>
              </a:rPr>
              <a:t>, Jeffrey Estrada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r>
              <a:rPr lang="en-US" i="0" dirty="0">
                <a:solidFill>
                  <a:srgbClr val="000000"/>
                </a:solidFill>
                <a:effectLst/>
                <a:latin typeface="Helvetica" pitchFamily="2" charset="0"/>
              </a:rPr>
              <a:t> Craig A. Shue, "Can Host-Based SD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Ns Rival the Traffic Engineering Abilities of Switch-Based SDNs?," IEEE Network of the Future 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NoF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) Conference, October 2020. This paper received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NoF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 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" pitchFamily="2" charset="0"/>
              </a:rPr>
              <a:t>best paper award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806A9-A5D1-3000-E082-931D73BEE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0C3FC8A-DFC2-863F-D27D-0E9502F7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" y="1447923"/>
            <a:ext cx="9105371" cy="309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70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1E36-EBB4-DF81-C425-1FC3F285C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MQP: Endpoint Security Earns Best Paper Award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9AE05-68D9-FFAE-E878-8544724F4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578475"/>
            <a:ext cx="8229600" cy="1143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Yunsen Lei, </a:t>
            </a:r>
            <a:r>
              <a:rPr lang="en-US" b="0" i="0" dirty="0">
                <a:solidFill>
                  <a:srgbClr val="0070C0"/>
                </a:solidFill>
                <a:effectLst/>
                <a:latin typeface="Helvetica" pitchFamily="2" charset="0"/>
              </a:rPr>
              <a:t>Julian P. </a:t>
            </a:r>
            <a:r>
              <a:rPr lang="en-US" b="0" i="0" dirty="0" err="1">
                <a:solidFill>
                  <a:srgbClr val="0070C0"/>
                </a:solidFill>
                <a:effectLst/>
                <a:latin typeface="Helvetica" pitchFamily="2" charset="0"/>
              </a:rPr>
              <a:t>Lanson</a:t>
            </a:r>
            <a:r>
              <a:rPr lang="en-US" b="0" i="0" dirty="0">
                <a:solidFill>
                  <a:srgbClr val="0070C0"/>
                </a:solidFill>
                <a:effectLst/>
                <a:latin typeface="Helvetica" pitchFamily="2" charset="0"/>
              </a:rPr>
              <a:t>, Remy M. </a:t>
            </a:r>
            <a:r>
              <a:rPr lang="en-US" b="0" i="0" dirty="0" err="1">
                <a:solidFill>
                  <a:srgbClr val="0070C0"/>
                </a:solidFill>
                <a:effectLst/>
                <a:latin typeface="Helvetica" pitchFamily="2" charset="0"/>
              </a:rPr>
              <a:t>Kaldawy</a:t>
            </a:r>
            <a:r>
              <a:rPr lang="en-US" b="0" i="0" dirty="0">
                <a:solidFill>
                  <a:srgbClr val="0070C0"/>
                </a:solidFill>
                <a:effectLst/>
                <a:latin typeface="Helvetica" pitchFamily="2" charset="0"/>
              </a:rPr>
              <a:t>, Jeffrey Estrada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r>
              <a:rPr lang="en-US" i="0" dirty="0">
                <a:solidFill>
                  <a:srgbClr val="000000"/>
                </a:solidFill>
                <a:effectLst/>
                <a:latin typeface="Helvetica" pitchFamily="2" charset="0"/>
              </a:rPr>
              <a:t> Craig A. Shue, "Can Host-Based SD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Ns Rival the Traffic Engineering Abilities of Switch-Based SDNs?," IEEE Network of the Future 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NoF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) Conference, October 2020. This paper received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NoF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 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" pitchFamily="2" charset="0"/>
              </a:rPr>
              <a:t>best paper award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806A9-A5D1-3000-E082-931D73BEE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52159FB-DE0A-EB23-6EF3-C8D1AA130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35" y="2193239"/>
            <a:ext cx="8234398" cy="227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55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E9B8-E51E-3642-997B-85EE8125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5069"/>
            <a:ext cx="8229600" cy="1143000"/>
          </a:xfrm>
        </p:spPr>
        <p:txBody>
          <a:bodyPr/>
          <a:lstStyle/>
          <a:p>
            <a:r>
              <a:rPr lang="en-US" dirty="0"/>
              <a:t>Discussion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55346-59D4-0341-B571-2451899C4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8898"/>
            <a:ext cx="8229600" cy="4707266"/>
          </a:xfrm>
        </p:spPr>
        <p:txBody>
          <a:bodyPr>
            <a:normAutofit/>
          </a:bodyPr>
          <a:lstStyle/>
          <a:p>
            <a:r>
              <a:rPr lang="en-US" dirty="0"/>
              <a:t>What is the “winning condition” for security defenders? When is the problem “solved”?</a:t>
            </a:r>
          </a:p>
          <a:p>
            <a:r>
              <a:rPr lang="en-US" dirty="0"/>
              <a:t>Can organizations go “</a:t>
            </a:r>
            <a:r>
              <a:rPr lang="en-US" dirty="0" err="1"/>
              <a:t>passwordless</a:t>
            </a:r>
            <a:r>
              <a:rPr lang="en-US" dirty="0"/>
              <a:t>” and avoid using passwords to authenticate people? How would that work?</a:t>
            </a:r>
          </a:p>
          <a:p>
            <a:r>
              <a:rPr lang="en-US" dirty="0"/>
              <a:t>If it were your job to secure WPI’s computers, what would your action plan be?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BE89-6885-5B43-B85B-8449675D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0E55A7D-A780-DD49-A399-CF576673C22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2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Protection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7414" r="-3741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 rot="21265579">
            <a:off x="3474511" y="4004670"/>
            <a:ext cx="22121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Operating</a:t>
            </a:r>
          </a:p>
          <a:p>
            <a:pPr algn="ctr"/>
            <a:r>
              <a:rPr lang="en-US" sz="3600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1719487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A1C20220-7751-1D42-853D-19D0471D6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766" y="4485464"/>
            <a:ext cx="6241110" cy="24463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B5FE6-950B-4045-85F2-05611302B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WPI Perspective….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E62AE-35F7-D24D-A4DF-3E27900E0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40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03ABFF-6757-834F-B30F-B61D239DC1B4}"/>
              </a:ext>
            </a:extLst>
          </p:cNvPr>
          <p:cNvSpPr/>
          <p:nvPr/>
        </p:nvSpPr>
        <p:spPr>
          <a:xfrm>
            <a:off x="1242767" y="4454548"/>
            <a:ext cx="3870772" cy="268372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2FCC80-3B7B-E942-8FEE-7591BFD4F106}"/>
              </a:ext>
            </a:extLst>
          </p:cNvPr>
          <p:cNvSpPr/>
          <p:nvPr/>
        </p:nvSpPr>
        <p:spPr>
          <a:xfrm>
            <a:off x="1393021" y="5307468"/>
            <a:ext cx="1865084" cy="199081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B20E34-1F4F-9C43-B172-E021225F741D}"/>
              </a:ext>
            </a:extLst>
          </p:cNvPr>
          <p:cNvSpPr/>
          <p:nvPr/>
        </p:nvSpPr>
        <p:spPr>
          <a:xfrm>
            <a:off x="1242767" y="6323961"/>
            <a:ext cx="4314654" cy="199081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Text, letter&#10;&#10;Description automatically generated">
            <a:extLst>
              <a:ext uri="{FF2B5EF4-FFF2-40B4-BE49-F238E27FC236}">
                <a16:creationId xmlns:a16="http://schemas.microsoft.com/office/drawing/2014/main" id="{F54B1302-23FD-DA4E-B35A-2C3888034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33" y="1525957"/>
            <a:ext cx="7925915" cy="275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32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Evaluations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Feedback on teaching</a:t>
            </a:r>
          </a:p>
          <a:p>
            <a:pPr lvl="2"/>
            <a:r>
              <a:rPr lang="en-US" dirty="0"/>
              <a:t>What worked and what did not</a:t>
            </a:r>
          </a:p>
          <a:p>
            <a:pPr lvl="1"/>
            <a:r>
              <a:rPr lang="en-US" dirty="0"/>
              <a:t>Learning opportunity</a:t>
            </a:r>
          </a:p>
          <a:p>
            <a:pPr lvl="2"/>
            <a:r>
              <a:rPr lang="en-US" dirty="0"/>
              <a:t>Experimenting with course techniques</a:t>
            </a:r>
          </a:p>
          <a:p>
            <a:pPr lvl="1"/>
            <a:r>
              <a:rPr lang="en-US" dirty="0"/>
              <a:t>Evaluation of professor</a:t>
            </a:r>
          </a:p>
          <a:p>
            <a:pPr lvl="2"/>
            <a:r>
              <a:rPr lang="en-US" dirty="0"/>
              <a:t>Ensure WPI teaching remains outstanding</a:t>
            </a:r>
          </a:p>
          <a:p>
            <a:r>
              <a:rPr lang="en-US" dirty="0"/>
              <a:t>Please be specific when possible</a:t>
            </a:r>
          </a:p>
          <a:p>
            <a:pPr lvl="1"/>
            <a:r>
              <a:rPr lang="en-US" dirty="0"/>
              <a:t>Broad general statements are not actionable</a:t>
            </a:r>
          </a:p>
          <a:p>
            <a:r>
              <a:rPr lang="en-US" dirty="0"/>
              <a:t>Completed electronically (check email)</a:t>
            </a:r>
          </a:p>
        </p:txBody>
      </p:sp>
    </p:spTree>
    <p:extLst>
      <p:ext uri="{BB962C8B-B14F-4D97-AF65-F5344CB8AC3E}">
        <p14:creationId xmlns:p14="http://schemas.microsoft.com/office/powerpoint/2010/main" val="3619801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383" y="-73787"/>
            <a:ext cx="9460024" cy="7095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The End is Near</a:t>
            </a:r>
          </a:p>
        </p:txBody>
      </p:sp>
    </p:spTree>
    <p:extLst>
      <p:ext uri="{BB962C8B-B14F-4D97-AF65-F5344CB8AC3E}">
        <p14:creationId xmlns:p14="http://schemas.microsoft.com/office/powerpoint/2010/main" val="2643747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Definition of Security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dirty="0"/>
              <a:t>An </a:t>
            </a:r>
            <a:r>
              <a:rPr lang="en-US" sz="2700" u="sng" dirty="0">
                <a:uFill>
                  <a:solidFill>
                    <a:schemeClr val="tx1"/>
                  </a:solidFill>
                </a:uFill>
              </a:rPr>
              <a:t>asset</a:t>
            </a:r>
            <a:r>
              <a:rPr lang="en-US" sz="2700" dirty="0"/>
              <a:t> is secure if, and only if,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2223" y="5092219"/>
            <a:ext cx="2441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perceived cost to </a:t>
            </a:r>
          </a:p>
          <a:p>
            <a:pPr algn="ctr"/>
            <a:r>
              <a:rPr lang="en-US" dirty="0"/>
              <a:t>compromise the asset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95261" y="5092218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perceived value</a:t>
            </a:r>
          </a:p>
          <a:p>
            <a:pPr algn="ctr"/>
            <a:r>
              <a:rPr lang="en-US" dirty="0"/>
              <a:t>of the asset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5926" y="3116611"/>
            <a:ext cx="960519" cy="168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350" dirty="0"/>
              <a:t>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1020" y="3066457"/>
            <a:ext cx="1673998" cy="16739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19" y="4389466"/>
            <a:ext cx="788210" cy="78821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 rot="2631009">
            <a:off x="2082186" y="3869967"/>
            <a:ext cx="99977" cy="79390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4970" r="28436"/>
          <a:stretch/>
        </p:blipFill>
        <p:spPr>
          <a:xfrm>
            <a:off x="5136128" y="3195627"/>
            <a:ext cx="2918759" cy="18103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0601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and Reality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04" y="2654876"/>
            <a:ext cx="4023124" cy="22652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5645"/>
          <a:stretch/>
        </p:blipFill>
        <p:spPr>
          <a:xfrm>
            <a:off x="5380547" y="2654876"/>
            <a:ext cx="3046480" cy="22652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63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Stories</a:t>
            </a:r>
          </a:p>
          <a:p>
            <a:r>
              <a:rPr lang="en-US" dirty="0"/>
              <a:t>Relevant Research Projects</a:t>
            </a:r>
          </a:p>
          <a:p>
            <a:r>
              <a:rPr lang="en-US" dirty="0"/>
              <a:t>MQPs?</a:t>
            </a:r>
          </a:p>
          <a:p>
            <a:r>
              <a:rPr lang="en-US" dirty="0"/>
              <a:t>Jobs/Internships?</a:t>
            </a:r>
          </a:p>
          <a:p>
            <a:r>
              <a:rPr lang="en-US" dirty="0"/>
              <a:t>Scholarship for Service Program</a:t>
            </a:r>
          </a:p>
        </p:txBody>
      </p:sp>
    </p:spTree>
    <p:extLst>
      <p:ext uri="{BB962C8B-B14F-4D97-AF65-F5344CB8AC3E}">
        <p14:creationId xmlns:p14="http://schemas.microsoft.com/office/powerpoint/2010/main" val="2006279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Cyber Security and Game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Active opponents</a:t>
            </a:r>
          </a:p>
          <a:p>
            <a:pPr lvl="1"/>
            <a:r>
              <a:rPr lang="en-US" dirty="0"/>
              <a:t>Cat and mouse game</a:t>
            </a:r>
          </a:p>
          <a:p>
            <a:pPr lvl="1"/>
            <a:endParaRPr lang="en-US" dirty="0"/>
          </a:p>
          <a:p>
            <a:r>
              <a:rPr lang="en-US" dirty="0"/>
              <a:t>It’s not whether you root or not, it’s how you exploit the system</a:t>
            </a:r>
          </a:p>
          <a:p>
            <a:pPr lvl="1"/>
            <a:r>
              <a:rPr lang="en-US" dirty="0"/>
              <a:t>No preying on newbies</a:t>
            </a:r>
          </a:p>
          <a:p>
            <a:endParaRPr lang="en-US" dirty="0"/>
          </a:p>
          <a:p>
            <a:r>
              <a:rPr lang="en-US" dirty="0"/>
              <a:t>What do attackers call “Winning Dirty”?</a:t>
            </a:r>
          </a:p>
        </p:txBody>
      </p:sp>
    </p:spTree>
    <p:extLst>
      <p:ext uri="{BB962C8B-B14F-4D97-AF65-F5344CB8AC3E}">
        <p14:creationId xmlns:p14="http://schemas.microsoft.com/office/powerpoint/2010/main" val="14271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365" y="85069"/>
            <a:ext cx="8229600" cy="1143000"/>
          </a:xfrm>
        </p:spPr>
        <p:txBody>
          <a:bodyPr/>
          <a:lstStyle/>
          <a:p>
            <a:r>
              <a:rPr lang="en-US" dirty="0"/>
              <a:t>Adversaries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Intruders/Attackers</a:t>
            </a:r>
          </a:p>
          <a:p>
            <a:r>
              <a:rPr lang="en-US" dirty="0"/>
              <a:t>Divine intervention</a:t>
            </a:r>
          </a:p>
          <a:p>
            <a:r>
              <a:rPr lang="en-US" dirty="0"/>
              <a:t>System errors</a:t>
            </a:r>
          </a:p>
          <a:p>
            <a:r>
              <a:rPr lang="en-US" dirty="0"/>
              <a:t>Human error</a:t>
            </a:r>
          </a:p>
          <a:p>
            <a:endParaRPr lang="en-US" dirty="0"/>
          </a:p>
          <a:p>
            <a:r>
              <a:rPr lang="en-US" dirty="0"/>
              <a:t>A word on insider threats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189" y="1811902"/>
            <a:ext cx="3175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51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99000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90000"/>
      </a:hlink>
      <a:folHlink>
        <a:srgbClr val="99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36754</TotalTime>
  <Words>1158</Words>
  <Application>Microsoft Office PowerPoint</Application>
  <PresentationFormat>On-screen Show (4:3)</PresentationFormat>
  <Paragraphs>295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Helvetica</vt:lpstr>
      <vt:lpstr>Source Sans Pro</vt:lpstr>
      <vt:lpstr>Office Theme</vt:lpstr>
      <vt:lpstr>Administration</vt:lpstr>
      <vt:lpstr>PollEV Warmup</vt:lpstr>
      <vt:lpstr>Class State</vt:lpstr>
      <vt:lpstr>OS Protection</vt:lpstr>
      <vt:lpstr>A Simple Definition of Security</vt:lpstr>
      <vt:lpstr>Perception and Reality</vt:lpstr>
      <vt:lpstr>Common Theme</vt:lpstr>
      <vt:lpstr>Cyber Security and Game Theory</vt:lpstr>
      <vt:lpstr>Adversaries</vt:lpstr>
      <vt:lpstr>Who Goes There? Authenticating People</vt:lpstr>
      <vt:lpstr>Insider Attacks</vt:lpstr>
      <vt:lpstr>Focus: Insider Threat</vt:lpstr>
      <vt:lpstr>Insider Threat</vt:lpstr>
      <vt:lpstr>Some attacks cost more than money</vt:lpstr>
      <vt:lpstr>An Example: Payroll</vt:lpstr>
      <vt:lpstr>Prior work: A battle with complexity</vt:lpstr>
      <vt:lpstr>The Big Picture</vt:lpstr>
      <vt:lpstr>OCR and Keywords</vt:lpstr>
      <vt:lpstr>Auditor Console</vt:lpstr>
      <vt:lpstr>Exploiting Bugs</vt:lpstr>
      <vt:lpstr>Malware</vt:lpstr>
      <vt:lpstr>Malware (2)</vt:lpstr>
      <vt:lpstr>USB-ARM’s Revolving Door</vt:lpstr>
      <vt:lpstr>Protection</vt:lpstr>
      <vt:lpstr>Protection Mechanisms</vt:lpstr>
      <vt:lpstr>Focus: The “Internet of Things”</vt:lpstr>
      <vt:lpstr>IoT: Creating and Enforcing Policy</vt:lpstr>
      <vt:lpstr>IoT: Access Control State Machines</vt:lpstr>
      <vt:lpstr>Crypto 101</vt:lpstr>
      <vt:lpstr>Focus: USB-ARM</vt:lpstr>
      <vt:lpstr>Focus: Corporate Network Need:  Situational Understanding</vt:lpstr>
      <vt:lpstr>Need: Situational Understanding</vt:lpstr>
      <vt:lpstr>Our Approach: Pre-approve Traffic</vt:lpstr>
      <vt:lpstr>Our Approach: Pre-approve Traffic</vt:lpstr>
      <vt:lpstr>Our Approach: Pre-approve Traffic</vt:lpstr>
      <vt:lpstr>Golden Nugget: Host-based Control</vt:lpstr>
      <vt:lpstr>MQP: Endpoint Security Earns Best Paper Award</vt:lpstr>
      <vt:lpstr>MQP: Endpoint Security Earns Best Paper Award</vt:lpstr>
      <vt:lpstr>Discussion Questions</vt:lpstr>
      <vt:lpstr>A WPI Perspective….</vt:lpstr>
      <vt:lpstr>Course Evaluations</vt:lpstr>
      <vt:lpstr>The End is Near</vt:lpstr>
    </vt:vector>
  </TitlesOfParts>
  <Company>WPI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3516 – Computer Networks </dc:title>
  <dc:creator>Craig Shue</dc:creator>
  <cp:lastModifiedBy>Li, Eric</cp:lastModifiedBy>
  <cp:revision>240</cp:revision>
  <dcterms:created xsi:type="dcterms:W3CDTF">2011-08-25T13:36:50Z</dcterms:created>
  <dcterms:modified xsi:type="dcterms:W3CDTF">2024-02-27T14:36:48Z</dcterms:modified>
</cp:coreProperties>
</file>